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5" r:id="rId6"/>
    <p:sldId id="263" r:id="rId7"/>
    <p:sldId id="264" r:id="rId8"/>
    <p:sldId id="257" r:id="rId9"/>
    <p:sldId id="258"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06" d="100"/>
          <a:sy n="106" d="100"/>
        </p:scale>
        <p:origin x="654"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8AE4A1-49B7-5019-D905-6E09DFDADFE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8B51E7C-50B9-FC33-6170-5251EBFAD5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E4158D2-E42C-A715-D463-080C95C2E3F9}"/>
              </a:ext>
            </a:extLst>
          </p:cNvPr>
          <p:cNvSpPr>
            <a:spLocks noGrp="1"/>
          </p:cNvSpPr>
          <p:nvPr>
            <p:ph type="dt" sz="half" idx="10"/>
          </p:nvPr>
        </p:nvSpPr>
        <p:spPr/>
        <p:txBody>
          <a:bodyPr/>
          <a:lstStyle/>
          <a:p>
            <a:fld id="{E4FCB4C2-F1A7-4DF1-8120-89D228FE9EB7}" type="datetimeFigureOut">
              <a:rPr lang="it-IT" smtClean="0"/>
              <a:t>20/04/2023</a:t>
            </a:fld>
            <a:endParaRPr lang="it-IT"/>
          </a:p>
        </p:txBody>
      </p:sp>
      <p:sp>
        <p:nvSpPr>
          <p:cNvPr id="5" name="Segnaposto piè di pagina 4">
            <a:extLst>
              <a:ext uri="{FF2B5EF4-FFF2-40B4-BE49-F238E27FC236}">
                <a16:creationId xmlns:a16="http://schemas.microsoft.com/office/drawing/2014/main" id="{54D26D39-A39D-7F45-817A-ABD86D2C4A6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050C89C-0CC6-F1B1-6E8A-1747D76D1C7A}"/>
              </a:ext>
            </a:extLst>
          </p:cNvPr>
          <p:cNvSpPr>
            <a:spLocks noGrp="1"/>
          </p:cNvSpPr>
          <p:nvPr>
            <p:ph type="sldNum" sz="quarter" idx="12"/>
          </p:nvPr>
        </p:nvSpPr>
        <p:spPr/>
        <p:txBody>
          <a:bodyPr/>
          <a:lstStyle/>
          <a:p>
            <a:fld id="{1992FC42-6F3C-4E5C-A9BC-4A2DA36AAFED}" type="slidenum">
              <a:rPr lang="it-IT" smtClean="0"/>
              <a:t>‹N›</a:t>
            </a:fld>
            <a:endParaRPr lang="it-IT"/>
          </a:p>
        </p:txBody>
      </p:sp>
    </p:spTree>
    <p:extLst>
      <p:ext uri="{BB962C8B-B14F-4D97-AF65-F5344CB8AC3E}">
        <p14:creationId xmlns:p14="http://schemas.microsoft.com/office/powerpoint/2010/main" val="2817962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254B8D-0F38-5AF8-FB53-3BF02AA2D0A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BF1826C-5F58-1B67-43E4-F8F2E1EB373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371F324-AAA3-7CD4-205D-C4AF9BE22716}"/>
              </a:ext>
            </a:extLst>
          </p:cNvPr>
          <p:cNvSpPr>
            <a:spLocks noGrp="1"/>
          </p:cNvSpPr>
          <p:nvPr>
            <p:ph type="dt" sz="half" idx="10"/>
          </p:nvPr>
        </p:nvSpPr>
        <p:spPr/>
        <p:txBody>
          <a:bodyPr/>
          <a:lstStyle/>
          <a:p>
            <a:fld id="{E4FCB4C2-F1A7-4DF1-8120-89D228FE9EB7}" type="datetimeFigureOut">
              <a:rPr lang="it-IT" smtClean="0"/>
              <a:t>20/04/2023</a:t>
            </a:fld>
            <a:endParaRPr lang="it-IT"/>
          </a:p>
        </p:txBody>
      </p:sp>
      <p:sp>
        <p:nvSpPr>
          <p:cNvPr id="5" name="Segnaposto piè di pagina 4">
            <a:extLst>
              <a:ext uri="{FF2B5EF4-FFF2-40B4-BE49-F238E27FC236}">
                <a16:creationId xmlns:a16="http://schemas.microsoft.com/office/drawing/2014/main" id="{36420F0E-0201-7CD7-7A51-C5FDD258BC0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57FEA6B-0AC2-017F-691D-58D0B1C0D5EC}"/>
              </a:ext>
            </a:extLst>
          </p:cNvPr>
          <p:cNvSpPr>
            <a:spLocks noGrp="1"/>
          </p:cNvSpPr>
          <p:nvPr>
            <p:ph type="sldNum" sz="quarter" idx="12"/>
          </p:nvPr>
        </p:nvSpPr>
        <p:spPr/>
        <p:txBody>
          <a:bodyPr/>
          <a:lstStyle/>
          <a:p>
            <a:fld id="{1992FC42-6F3C-4E5C-A9BC-4A2DA36AAFED}" type="slidenum">
              <a:rPr lang="it-IT" smtClean="0"/>
              <a:t>‹N›</a:t>
            </a:fld>
            <a:endParaRPr lang="it-IT"/>
          </a:p>
        </p:txBody>
      </p:sp>
    </p:spTree>
    <p:extLst>
      <p:ext uri="{BB962C8B-B14F-4D97-AF65-F5344CB8AC3E}">
        <p14:creationId xmlns:p14="http://schemas.microsoft.com/office/powerpoint/2010/main" val="2730418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97CE774-A801-665B-A370-5467E713370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1FD9FC9-72E9-3FAC-8CFA-A8E589EAEF87}"/>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6305676-F333-8A63-A0D1-1D29B777264B}"/>
              </a:ext>
            </a:extLst>
          </p:cNvPr>
          <p:cNvSpPr>
            <a:spLocks noGrp="1"/>
          </p:cNvSpPr>
          <p:nvPr>
            <p:ph type="dt" sz="half" idx="10"/>
          </p:nvPr>
        </p:nvSpPr>
        <p:spPr/>
        <p:txBody>
          <a:bodyPr/>
          <a:lstStyle/>
          <a:p>
            <a:fld id="{E4FCB4C2-F1A7-4DF1-8120-89D228FE9EB7}" type="datetimeFigureOut">
              <a:rPr lang="it-IT" smtClean="0"/>
              <a:t>20/04/2023</a:t>
            </a:fld>
            <a:endParaRPr lang="it-IT"/>
          </a:p>
        </p:txBody>
      </p:sp>
      <p:sp>
        <p:nvSpPr>
          <p:cNvPr id="5" name="Segnaposto piè di pagina 4">
            <a:extLst>
              <a:ext uri="{FF2B5EF4-FFF2-40B4-BE49-F238E27FC236}">
                <a16:creationId xmlns:a16="http://schemas.microsoft.com/office/drawing/2014/main" id="{0BA05FEC-88C2-7629-902F-26B2FBC6236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D156D8A-763E-9D5C-E993-81BDEAB20569}"/>
              </a:ext>
            </a:extLst>
          </p:cNvPr>
          <p:cNvSpPr>
            <a:spLocks noGrp="1"/>
          </p:cNvSpPr>
          <p:nvPr>
            <p:ph type="sldNum" sz="quarter" idx="12"/>
          </p:nvPr>
        </p:nvSpPr>
        <p:spPr/>
        <p:txBody>
          <a:bodyPr/>
          <a:lstStyle/>
          <a:p>
            <a:fld id="{1992FC42-6F3C-4E5C-A9BC-4A2DA36AAFED}" type="slidenum">
              <a:rPr lang="it-IT" smtClean="0"/>
              <a:t>‹N›</a:t>
            </a:fld>
            <a:endParaRPr lang="it-IT"/>
          </a:p>
        </p:txBody>
      </p:sp>
    </p:spTree>
    <p:extLst>
      <p:ext uri="{BB962C8B-B14F-4D97-AF65-F5344CB8AC3E}">
        <p14:creationId xmlns:p14="http://schemas.microsoft.com/office/powerpoint/2010/main" val="1494171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9A277E-C4EE-F153-876E-4D578236E50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9FF7D07-6C7B-6CA2-F785-67F631D9114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212D881-778A-CA72-AF6F-E819A690C84E}"/>
              </a:ext>
            </a:extLst>
          </p:cNvPr>
          <p:cNvSpPr>
            <a:spLocks noGrp="1"/>
          </p:cNvSpPr>
          <p:nvPr>
            <p:ph type="dt" sz="half" idx="10"/>
          </p:nvPr>
        </p:nvSpPr>
        <p:spPr/>
        <p:txBody>
          <a:bodyPr/>
          <a:lstStyle/>
          <a:p>
            <a:fld id="{E4FCB4C2-F1A7-4DF1-8120-89D228FE9EB7}" type="datetimeFigureOut">
              <a:rPr lang="it-IT" smtClean="0"/>
              <a:t>20/04/2023</a:t>
            </a:fld>
            <a:endParaRPr lang="it-IT"/>
          </a:p>
        </p:txBody>
      </p:sp>
      <p:sp>
        <p:nvSpPr>
          <p:cNvPr id="5" name="Segnaposto piè di pagina 4">
            <a:extLst>
              <a:ext uri="{FF2B5EF4-FFF2-40B4-BE49-F238E27FC236}">
                <a16:creationId xmlns:a16="http://schemas.microsoft.com/office/drawing/2014/main" id="{E9446C60-971E-C05E-F94A-F7D51363256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9ABB2F7-6FE0-51BB-198B-E9907CC3802D}"/>
              </a:ext>
            </a:extLst>
          </p:cNvPr>
          <p:cNvSpPr>
            <a:spLocks noGrp="1"/>
          </p:cNvSpPr>
          <p:nvPr>
            <p:ph type="sldNum" sz="quarter" idx="12"/>
          </p:nvPr>
        </p:nvSpPr>
        <p:spPr/>
        <p:txBody>
          <a:bodyPr/>
          <a:lstStyle/>
          <a:p>
            <a:fld id="{1992FC42-6F3C-4E5C-A9BC-4A2DA36AAFED}" type="slidenum">
              <a:rPr lang="it-IT" smtClean="0"/>
              <a:t>‹N›</a:t>
            </a:fld>
            <a:endParaRPr lang="it-IT"/>
          </a:p>
        </p:txBody>
      </p:sp>
    </p:spTree>
    <p:extLst>
      <p:ext uri="{BB962C8B-B14F-4D97-AF65-F5344CB8AC3E}">
        <p14:creationId xmlns:p14="http://schemas.microsoft.com/office/powerpoint/2010/main" val="1581923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CA4597-9468-7986-A6FE-69E66E943F9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DD24F59-82CC-5CF4-C7EC-69A6EF4E70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ACC6945-F386-651A-4614-29AF9EBBAB78}"/>
              </a:ext>
            </a:extLst>
          </p:cNvPr>
          <p:cNvSpPr>
            <a:spLocks noGrp="1"/>
          </p:cNvSpPr>
          <p:nvPr>
            <p:ph type="dt" sz="half" idx="10"/>
          </p:nvPr>
        </p:nvSpPr>
        <p:spPr/>
        <p:txBody>
          <a:bodyPr/>
          <a:lstStyle/>
          <a:p>
            <a:fld id="{E4FCB4C2-F1A7-4DF1-8120-89D228FE9EB7}" type="datetimeFigureOut">
              <a:rPr lang="it-IT" smtClean="0"/>
              <a:t>20/04/2023</a:t>
            </a:fld>
            <a:endParaRPr lang="it-IT"/>
          </a:p>
        </p:txBody>
      </p:sp>
      <p:sp>
        <p:nvSpPr>
          <p:cNvPr id="5" name="Segnaposto piè di pagina 4">
            <a:extLst>
              <a:ext uri="{FF2B5EF4-FFF2-40B4-BE49-F238E27FC236}">
                <a16:creationId xmlns:a16="http://schemas.microsoft.com/office/drawing/2014/main" id="{23C27873-0483-5D19-961A-9D6FA305A89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EC344B2-BB68-0C86-206A-62C3DF28B6CB}"/>
              </a:ext>
            </a:extLst>
          </p:cNvPr>
          <p:cNvSpPr>
            <a:spLocks noGrp="1"/>
          </p:cNvSpPr>
          <p:nvPr>
            <p:ph type="sldNum" sz="quarter" idx="12"/>
          </p:nvPr>
        </p:nvSpPr>
        <p:spPr/>
        <p:txBody>
          <a:bodyPr/>
          <a:lstStyle/>
          <a:p>
            <a:fld id="{1992FC42-6F3C-4E5C-A9BC-4A2DA36AAFED}" type="slidenum">
              <a:rPr lang="it-IT" smtClean="0"/>
              <a:t>‹N›</a:t>
            </a:fld>
            <a:endParaRPr lang="it-IT"/>
          </a:p>
        </p:txBody>
      </p:sp>
    </p:spTree>
    <p:extLst>
      <p:ext uri="{BB962C8B-B14F-4D97-AF65-F5344CB8AC3E}">
        <p14:creationId xmlns:p14="http://schemas.microsoft.com/office/powerpoint/2010/main" val="1560414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CB044A-3569-E82F-B138-5BB300AB282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2BE1893-73A6-FE1D-1480-BFE090E137D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F709A7A-7C15-0951-5278-37674D161C2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BE35A56-A9BF-55C2-B70F-14D5F100B7B5}"/>
              </a:ext>
            </a:extLst>
          </p:cNvPr>
          <p:cNvSpPr>
            <a:spLocks noGrp="1"/>
          </p:cNvSpPr>
          <p:nvPr>
            <p:ph type="dt" sz="half" idx="10"/>
          </p:nvPr>
        </p:nvSpPr>
        <p:spPr/>
        <p:txBody>
          <a:bodyPr/>
          <a:lstStyle/>
          <a:p>
            <a:fld id="{E4FCB4C2-F1A7-4DF1-8120-89D228FE9EB7}" type="datetimeFigureOut">
              <a:rPr lang="it-IT" smtClean="0"/>
              <a:t>20/04/2023</a:t>
            </a:fld>
            <a:endParaRPr lang="it-IT"/>
          </a:p>
        </p:txBody>
      </p:sp>
      <p:sp>
        <p:nvSpPr>
          <p:cNvPr id="6" name="Segnaposto piè di pagina 5">
            <a:extLst>
              <a:ext uri="{FF2B5EF4-FFF2-40B4-BE49-F238E27FC236}">
                <a16:creationId xmlns:a16="http://schemas.microsoft.com/office/drawing/2014/main" id="{FC0903FF-A862-8DAB-5346-5EA1E0CD962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7A9E4E3-2280-A717-0C7F-B09FD3F7F7A9}"/>
              </a:ext>
            </a:extLst>
          </p:cNvPr>
          <p:cNvSpPr>
            <a:spLocks noGrp="1"/>
          </p:cNvSpPr>
          <p:nvPr>
            <p:ph type="sldNum" sz="quarter" idx="12"/>
          </p:nvPr>
        </p:nvSpPr>
        <p:spPr/>
        <p:txBody>
          <a:bodyPr/>
          <a:lstStyle/>
          <a:p>
            <a:fld id="{1992FC42-6F3C-4E5C-A9BC-4A2DA36AAFED}" type="slidenum">
              <a:rPr lang="it-IT" smtClean="0"/>
              <a:t>‹N›</a:t>
            </a:fld>
            <a:endParaRPr lang="it-IT"/>
          </a:p>
        </p:txBody>
      </p:sp>
    </p:spTree>
    <p:extLst>
      <p:ext uri="{BB962C8B-B14F-4D97-AF65-F5344CB8AC3E}">
        <p14:creationId xmlns:p14="http://schemas.microsoft.com/office/powerpoint/2010/main" val="142345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8DCDD7-AFC3-88CF-5F9A-A55270018B0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2C7C0B7-57F6-FA4F-8A82-27CEB3067B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36ADFC6-E909-9199-1AD7-CEAAA7901DA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258DEBB-0C62-1653-9666-417F0D2CB6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89F19D8-E8B4-02FA-2309-4808BC5A188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4FB6647-F463-8063-0D60-ECECDC4CCA3A}"/>
              </a:ext>
            </a:extLst>
          </p:cNvPr>
          <p:cNvSpPr>
            <a:spLocks noGrp="1"/>
          </p:cNvSpPr>
          <p:nvPr>
            <p:ph type="dt" sz="half" idx="10"/>
          </p:nvPr>
        </p:nvSpPr>
        <p:spPr/>
        <p:txBody>
          <a:bodyPr/>
          <a:lstStyle/>
          <a:p>
            <a:fld id="{E4FCB4C2-F1A7-4DF1-8120-89D228FE9EB7}" type="datetimeFigureOut">
              <a:rPr lang="it-IT" smtClean="0"/>
              <a:t>20/04/2023</a:t>
            </a:fld>
            <a:endParaRPr lang="it-IT"/>
          </a:p>
        </p:txBody>
      </p:sp>
      <p:sp>
        <p:nvSpPr>
          <p:cNvPr id="8" name="Segnaposto piè di pagina 7">
            <a:extLst>
              <a:ext uri="{FF2B5EF4-FFF2-40B4-BE49-F238E27FC236}">
                <a16:creationId xmlns:a16="http://schemas.microsoft.com/office/drawing/2014/main" id="{572BBCE1-BF6B-8C80-0EE4-7CFAA40E098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D25D4C0A-9A95-74FB-3EB2-B0138DEDEA64}"/>
              </a:ext>
            </a:extLst>
          </p:cNvPr>
          <p:cNvSpPr>
            <a:spLocks noGrp="1"/>
          </p:cNvSpPr>
          <p:nvPr>
            <p:ph type="sldNum" sz="quarter" idx="12"/>
          </p:nvPr>
        </p:nvSpPr>
        <p:spPr/>
        <p:txBody>
          <a:bodyPr/>
          <a:lstStyle/>
          <a:p>
            <a:fld id="{1992FC42-6F3C-4E5C-A9BC-4A2DA36AAFED}" type="slidenum">
              <a:rPr lang="it-IT" smtClean="0"/>
              <a:t>‹N›</a:t>
            </a:fld>
            <a:endParaRPr lang="it-IT"/>
          </a:p>
        </p:txBody>
      </p:sp>
    </p:spTree>
    <p:extLst>
      <p:ext uri="{BB962C8B-B14F-4D97-AF65-F5344CB8AC3E}">
        <p14:creationId xmlns:p14="http://schemas.microsoft.com/office/powerpoint/2010/main" val="3525640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18505A-7B49-F318-6B13-0595F239AE9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04F5E2B-FEFD-B14B-1B4F-FDC745FBF6C1}"/>
              </a:ext>
            </a:extLst>
          </p:cNvPr>
          <p:cNvSpPr>
            <a:spLocks noGrp="1"/>
          </p:cNvSpPr>
          <p:nvPr>
            <p:ph type="dt" sz="half" idx="10"/>
          </p:nvPr>
        </p:nvSpPr>
        <p:spPr/>
        <p:txBody>
          <a:bodyPr/>
          <a:lstStyle/>
          <a:p>
            <a:fld id="{E4FCB4C2-F1A7-4DF1-8120-89D228FE9EB7}" type="datetimeFigureOut">
              <a:rPr lang="it-IT" smtClean="0"/>
              <a:t>20/04/2023</a:t>
            </a:fld>
            <a:endParaRPr lang="it-IT"/>
          </a:p>
        </p:txBody>
      </p:sp>
      <p:sp>
        <p:nvSpPr>
          <p:cNvPr id="4" name="Segnaposto piè di pagina 3">
            <a:extLst>
              <a:ext uri="{FF2B5EF4-FFF2-40B4-BE49-F238E27FC236}">
                <a16:creationId xmlns:a16="http://schemas.microsoft.com/office/drawing/2014/main" id="{82568F0B-A30A-6BCD-C261-A1F563CC0C4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0F542E7-5AB5-7C5A-93EE-DEF55A65F52B}"/>
              </a:ext>
            </a:extLst>
          </p:cNvPr>
          <p:cNvSpPr>
            <a:spLocks noGrp="1"/>
          </p:cNvSpPr>
          <p:nvPr>
            <p:ph type="sldNum" sz="quarter" idx="12"/>
          </p:nvPr>
        </p:nvSpPr>
        <p:spPr/>
        <p:txBody>
          <a:bodyPr/>
          <a:lstStyle/>
          <a:p>
            <a:fld id="{1992FC42-6F3C-4E5C-A9BC-4A2DA36AAFED}" type="slidenum">
              <a:rPr lang="it-IT" smtClean="0"/>
              <a:t>‹N›</a:t>
            </a:fld>
            <a:endParaRPr lang="it-IT"/>
          </a:p>
        </p:txBody>
      </p:sp>
    </p:spTree>
    <p:extLst>
      <p:ext uri="{BB962C8B-B14F-4D97-AF65-F5344CB8AC3E}">
        <p14:creationId xmlns:p14="http://schemas.microsoft.com/office/powerpoint/2010/main" val="228065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65CA42A-D358-A09C-5776-4656EC95D734}"/>
              </a:ext>
            </a:extLst>
          </p:cNvPr>
          <p:cNvSpPr>
            <a:spLocks noGrp="1"/>
          </p:cNvSpPr>
          <p:nvPr>
            <p:ph type="dt" sz="half" idx="10"/>
          </p:nvPr>
        </p:nvSpPr>
        <p:spPr/>
        <p:txBody>
          <a:bodyPr/>
          <a:lstStyle/>
          <a:p>
            <a:fld id="{E4FCB4C2-F1A7-4DF1-8120-89D228FE9EB7}" type="datetimeFigureOut">
              <a:rPr lang="it-IT" smtClean="0"/>
              <a:t>20/04/2023</a:t>
            </a:fld>
            <a:endParaRPr lang="it-IT"/>
          </a:p>
        </p:txBody>
      </p:sp>
      <p:sp>
        <p:nvSpPr>
          <p:cNvPr id="3" name="Segnaposto piè di pagina 2">
            <a:extLst>
              <a:ext uri="{FF2B5EF4-FFF2-40B4-BE49-F238E27FC236}">
                <a16:creationId xmlns:a16="http://schemas.microsoft.com/office/drawing/2014/main" id="{46C546A8-68B4-66AF-8C33-47DCDDE69AC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F1A566F-1F0D-541C-C8B6-BD4B05EE4FE9}"/>
              </a:ext>
            </a:extLst>
          </p:cNvPr>
          <p:cNvSpPr>
            <a:spLocks noGrp="1"/>
          </p:cNvSpPr>
          <p:nvPr>
            <p:ph type="sldNum" sz="quarter" idx="12"/>
          </p:nvPr>
        </p:nvSpPr>
        <p:spPr/>
        <p:txBody>
          <a:bodyPr/>
          <a:lstStyle/>
          <a:p>
            <a:fld id="{1992FC42-6F3C-4E5C-A9BC-4A2DA36AAFED}" type="slidenum">
              <a:rPr lang="it-IT" smtClean="0"/>
              <a:t>‹N›</a:t>
            </a:fld>
            <a:endParaRPr lang="it-IT"/>
          </a:p>
        </p:txBody>
      </p:sp>
    </p:spTree>
    <p:extLst>
      <p:ext uri="{BB962C8B-B14F-4D97-AF65-F5344CB8AC3E}">
        <p14:creationId xmlns:p14="http://schemas.microsoft.com/office/powerpoint/2010/main" val="3115094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2416B9-F22C-4988-FC13-C854C1BB555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596A6AB-283A-148F-1CA0-6193FFC72C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AEE3EB6-6CEF-193A-ADFB-8914E40944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920EACC-2693-316D-F919-1D45F412C071}"/>
              </a:ext>
            </a:extLst>
          </p:cNvPr>
          <p:cNvSpPr>
            <a:spLocks noGrp="1"/>
          </p:cNvSpPr>
          <p:nvPr>
            <p:ph type="dt" sz="half" idx="10"/>
          </p:nvPr>
        </p:nvSpPr>
        <p:spPr/>
        <p:txBody>
          <a:bodyPr/>
          <a:lstStyle/>
          <a:p>
            <a:fld id="{E4FCB4C2-F1A7-4DF1-8120-89D228FE9EB7}" type="datetimeFigureOut">
              <a:rPr lang="it-IT" smtClean="0"/>
              <a:t>20/04/2023</a:t>
            </a:fld>
            <a:endParaRPr lang="it-IT"/>
          </a:p>
        </p:txBody>
      </p:sp>
      <p:sp>
        <p:nvSpPr>
          <p:cNvPr id="6" name="Segnaposto piè di pagina 5">
            <a:extLst>
              <a:ext uri="{FF2B5EF4-FFF2-40B4-BE49-F238E27FC236}">
                <a16:creationId xmlns:a16="http://schemas.microsoft.com/office/drawing/2014/main" id="{A2AE2537-D063-B3E1-F114-26FE473FEE4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67DF631-2514-1FC5-7B79-9E2C0E1DB72A}"/>
              </a:ext>
            </a:extLst>
          </p:cNvPr>
          <p:cNvSpPr>
            <a:spLocks noGrp="1"/>
          </p:cNvSpPr>
          <p:nvPr>
            <p:ph type="sldNum" sz="quarter" idx="12"/>
          </p:nvPr>
        </p:nvSpPr>
        <p:spPr/>
        <p:txBody>
          <a:bodyPr/>
          <a:lstStyle/>
          <a:p>
            <a:fld id="{1992FC42-6F3C-4E5C-A9BC-4A2DA36AAFED}" type="slidenum">
              <a:rPr lang="it-IT" smtClean="0"/>
              <a:t>‹N›</a:t>
            </a:fld>
            <a:endParaRPr lang="it-IT"/>
          </a:p>
        </p:txBody>
      </p:sp>
    </p:spTree>
    <p:extLst>
      <p:ext uri="{BB962C8B-B14F-4D97-AF65-F5344CB8AC3E}">
        <p14:creationId xmlns:p14="http://schemas.microsoft.com/office/powerpoint/2010/main" val="727526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9448DD-1769-305C-36D9-0A54C629032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6ADCAFE-7682-1E54-4443-01075DF5B0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CD70EAE-E375-01AF-A7F9-9CFB8437D1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082F0B5-889A-7F19-0046-83D7346F2CB2}"/>
              </a:ext>
            </a:extLst>
          </p:cNvPr>
          <p:cNvSpPr>
            <a:spLocks noGrp="1"/>
          </p:cNvSpPr>
          <p:nvPr>
            <p:ph type="dt" sz="half" idx="10"/>
          </p:nvPr>
        </p:nvSpPr>
        <p:spPr/>
        <p:txBody>
          <a:bodyPr/>
          <a:lstStyle/>
          <a:p>
            <a:fld id="{E4FCB4C2-F1A7-4DF1-8120-89D228FE9EB7}" type="datetimeFigureOut">
              <a:rPr lang="it-IT" smtClean="0"/>
              <a:t>20/04/2023</a:t>
            </a:fld>
            <a:endParaRPr lang="it-IT"/>
          </a:p>
        </p:txBody>
      </p:sp>
      <p:sp>
        <p:nvSpPr>
          <p:cNvPr id="6" name="Segnaposto piè di pagina 5">
            <a:extLst>
              <a:ext uri="{FF2B5EF4-FFF2-40B4-BE49-F238E27FC236}">
                <a16:creationId xmlns:a16="http://schemas.microsoft.com/office/drawing/2014/main" id="{696D7982-65B0-E552-D27B-B922D694678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BDD0077-028E-3D1A-8E7B-2C78568A951B}"/>
              </a:ext>
            </a:extLst>
          </p:cNvPr>
          <p:cNvSpPr>
            <a:spLocks noGrp="1"/>
          </p:cNvSpPr>
          <p:nvPr>
            <p:ph type="sldNum" sz="quarter" idx="12"/>
          </p:nvPr>
        </p:nvSpPr>
        <p:spPr/>
        <p:txBody>
          <a:bodyPr/>
          <a:lstStyle/>
          <a:p>
            <a:fld id="{1992FC42-6F3C-4E5C-A9BC-4A2DA36AAFED}" type="slidenum">
              <a:rPr lang="it-IT" smtClean="0"/>
              <a:t>‹N›</a:t>
            </a:fld>
            <a:endParaRPr lang="it-IT"/>
          </a:p>
        </p:txBody>
      </p:sp>
    </p:spTree>
    <p:extLst>
      <p:ext uri="{BB962C8B-B14F-4D97-AF65-F5344CB8AC3E}">
        <p14:creationId xmlns:p14="http://schemas.microsoft.com/office/powerpoint/2010/main" val="1379978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F5D7112-F3E2-C01B-E8EC-9EAA6EB0A0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7BB6B4C-8BBC-781E-28F4-E3D5A83C5F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66D9E3E-8B6E-1370-AE4D-DF88B8C1EE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CB4C2-F1A7-4DF1-8120-89D228FE9EB7}" type="datetimeFigureOut">
              <a:rPr lang="it-IT" smtClean="0"/>
              <a:t>20/04/2023</a:t>
            </a:fld>
            <a:endParaRPr lang="it-IT"/>
          </a:p>
        </p:txBody>
      </p:sp>
      <p:sp>
        <p:nvSpPr>
          <p:cNvPr id="5" name="Segnaposto piè di pagina 4">
            <a:extLst>
              <a:ext uri="{FF2B5EF4-FFF2-40B4-BE49-F238E27FC236}">
                <a16:creationId xmlns:a16="http://schemas.microsoft.com/office/drawing/2014/main" id="{9CD4A147-0A52-FCD4-2190-88791AA7C9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CCDAA5B-7F97-E017-D6FB-81205DD904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92FC42-6F3C-4E5C-A9BC-4A2DA36AAFED}" type="slidenum">
              <a:rPr lang="it-IT" smtClean="0"/>
              <a:t>‹N›</a:t>
            </a:fld>
            <a:endParaRPr lang="it-IT"/>
          </a:p>
        </p:txBody>
      </p:sp>
    </p:spTree>
    <p:extLst>
      <p:ext uri="{BB962C8B-B14F-4D97-AF65-F5344CB8AC3E}">
        <p14:creationId xmlns:p14="http://schemas.microsoft.com/office/powerpoint/2010/main" val="3190637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74C6D0-FFF6-065D-55D5-B827F654705B}"/>
              </a:ext>
            </a:extLst>
          </p:cNvPr>
          <p:cNvSpPr>
            <a:spLocks noGrp="1"/>
          </p:cNvSpPr>
          <p:nvPr>
            <p:ph type="title"/>
          </p:nvPr>
        </p:nvSpPr>
        <p:spPr>
          <a:xfrm>
            <a:off x="6858000" y="154983"/>
            <a:ext cx="4495800" cy="1325563"/>
          </a:xfrm>
        </p:spPr>
        <p:txBody>
          <a:bodyPr/>
          <a:lstStyle/>
          <a:p>
            <a:r>
              <a:rPr lang="it-IT" b="1" dirty="0" err="1">
                <a:solidFill>
                  <a:schemeClr val="bg1"/>
                </a:solidFill>
              </a:rPr>
              <a:t>Limb</a:t>
            </a:r>
            <a:r>
              <a:rPr lang="it-IT" b="1" dirty="0">
                <a:solidFill>
                  <a:schemeClr val="bg1"/>
                </a:solidFill>
              </a:rPr>
              <a:t> </a:t>
            </a:r>
            <a:r>
              <a:rPr lang="it-IT" b="1" dirty="0" err="1">
                <a:solidFill>
                  <a:schemeClr val="bg1"/>
                </a:solidFill>
              </a:rPr>
              <a:t>Darkening</a:t>
            </a:r>
            <a:endParaRPr lang="it-IT" b="1" dirty="0">
              <a:solidFill>
                <a:schemeClr val="bg1"/>
              </a:solidFill>
            </a:endParaRPr>
          </a:p>
        </p:txBody>
      </p:sp>
      <p:pic>
        <p:nvPicPr>
          <p:cNvPr id="6" name="Immagine 5" descr="Immagine che contiene arancione, luce&#10;&#10;Descrizione generata automaticamente">
            <a:extLst>
              <a:ext uri="{FF2B5EF4-FFF2-40B4-BE49-F238E27FC236}">
                <a16:creationId xmlns:a16="http://schemas.microsoft.com/office/drawing/2014/main" id="{E6DFD57E-606B-3F7D-8FEB-763205A0BA56}"/>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0" y="0"/>
            <a:ext cx="6858000" cy="6858000"/>
          </a:xfrm>
          <a:prstGeom prst="rect">
            <a:avLst/>
          </a:prstGeom>
        </p:spPr>
      </p:pic>
      <p:sp>
        <p:nvSpPr>
          <p:cNvPr id="11" name="CasellaDiTesto 10">
            <a:extLst>
              <a:ext uri="{FF2B5EF4-FFF2-40B4-BE49-F238E27FC236}">
                <a16:creationId xmlns:a16="http://schemas.microsoft.com/office/drawing/2014/main" id="{825A04D1-F275-0D20-DDE8-FB1925F593BE}"/>
              </a:ext>
            </a:extLst>
          </p:cNvPr>
          <p:cNvSpPr txBox="1"/>
          <p:nvPr/>
        </p:nvSpPr>
        <p:spPr>
          <a:xfrm>
            <a:off x="6858000" y="1480546"/>
            <a:ext cx="4908620" cy="4862870"/>
          </a:xfrm>
          <a:prstGeom prst="rect">
            <a:avLst/>
          </a:prstGeom>
          <a:noFill/>
        </p:spPr>
        <p:txBody>
          <a:bodyPr wrap="square">
            <a:spAutoFit/>
          </a:bodyPr>
          <a:lstStyle/>
          <a:p>
            <a:pPr algn="just"/>
            <a:r>
              <a:rPr lang="it-IT" sz="2000" dirty="0">
                <a:solidFill>
                  <a:schemeClr val="bg1"/>
                </a:solidFill>
              </a:rPr>
              <a:t>Fenomeno ottico per il quale il disco solare appare più luminoso al centro e diventa sempre più debole, con simmetria radiale, a mano a mano che ci si avvicina al bordo. Cause:</a:t>
            </a:r>
          </a:p>
          <a:p>
            <a:pPr marL="342900" indent="-342900" algn="just">
              <a:spcBef>
                <a:spcPts val="600"/>
              </a:spcBef>
              <a:buAutoNum type="arabicParenR"/>
            </a:pPr>
            <a:r>
              <a:rPr lang="it-IT" sz="2000" dirty="0">
                <a:solidFill>
                  <a:schemeClr val="bg1"/>
                </a:solidFill>
              </a:rPr>
              <a:t>gli strati esterni del Sole sono più freddi, pertanto emettono meno fotoni e appaiono più scuri.</a:t>
            </a:r>
          </a:p>
          <a:p>
            <a:pPr marL="342900" indent="-342900" algn="just">
              <a:spcBef>
                <a:spcPts val="600"/>
              </a:spcBef>
              <a:buAutoNum type="arabicParenR"/>
            </a:pPr>
            <a:r>
              <a:rPr lang="it-IT" sz="2000" dirty="0">
                <a:solidFill>
                  <a:schemeClr val="bg1"/>
                </a:solidFill>
              </a:rPr>
              <a:t>vicino al bordo del Sole non si osserva il plasma alla stessa profondità di quando si guarda al centro del disco. Infatti, l’angolo di vista tangente dell’osservazione al lembo provoca una diminuzione della profondità osservata a causa dell’opacità cumulativa del gas. </a:t>
            </a:r>
          </a:p>
        </p:txBody>
      </p:sp>
    </p:spTree>
    <p:extLst>
      <p:ext uri="{BB962C8B-B14F-4D97-AF65-F5344CB8AC3E}">
        <p14:creationId xmlns:p14="http://schemas.microsoft.com/office/powerpoint/2010/main" val="4234251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74C6D0-FFF6-065D-55D5-B827F654705B}"/>
              </a:ext>
            </a:extLst>
          </p:cNvPr>
          <p:cNvSpPr>
            <a:spLocks noGrp="1"/>
          </p:cNvSpPr>
          <p:nvPr>
            <p:ph type="title"/>
          </p:nvPr>
        </p:nvSpPr>
        <p:spPr>
          <a:xfrm>
            <a:off x="5838929" y="384175"/>
            <a:ext cx="4330027" cy="1325563"/>
          </a:xfrm>
        </p:spPr>
        <p:txBody>
          <a:bodyPr/>
          <a:lstStyle/>
          <a:p>
            <a:r>
              <a:rPr lang="it-IT" b="1" dirty="0">
                <a:solidFill>
                  <a:schemeClr val="bg1"/>
                </a:solidFill>
              </a:rPr>
              <a:t>Misura del </a:t>
            </a:r>
            <a:br>
              <a:rPr lang="it-IT" b="1" dirty="0">
                <a:solidFill>
                  <a:schemeClr val="bg1"/>
                </a:solidFill>
              </a:rPr>
            </a:br>
            <a:r>
              <a:rPr lang="it-IT" b="1" dirty="0" err="1">
                <a:solidFill>
                  <a:schemeClr val="bg1"/>
                </a:solidFill>
              </a:rPr>
              <a:t>Limb</a:t>
            </a:r>
            <a:r>
              <a:rPr lang="it-IT" b="1" dirty="0">
                <a:solidFill>
                  <a:schemeClr val="bg1"/>
                </a:solidFill>
              </a:rPr>
              <a:t> </a:t>
            </a:r>
            <a:r>
              <a:rPr lang="it-IT" b="1" dirty="0" err="1">
                <a:solidFill>
                  <a:schemeClr val="bg1"/>
                </a:solidFill>
              </a:rPr>
              <a:t>Darkening</a:t>
            </a:r>
            <a:endParaRPr lang="it-IT" b="1" dirty="0">
              <a:solidFill>
                <a:schemeClr val="bg1"/>
              </a:solidFill>
            </a:endParaRPr>
          </a:p>
        </p:txBody>
      </p:sp>
      <p:sp>
        <p:nvSpPr>
          <p:cNvPr id="5" name="CasellaDiTesto 4">
            <a:extLst>
              <a:ext uri="{FF2B5EF4-FFF2-40B4-BE49-F238E27FC236}">
                <a16:creationId xmlns:a16="http://schemas.microsoft.com/office/drawing/2014/main" id="{4B46BA4A-17F9-6963-A940-B002743BEE77}"/>
              </a:ext>
            </a:extLst>
          </p:cNvPr>
          <p:cNvSpPr txBox="1"/>
          <p:nvPr/>
        </p:nvSpPr>
        <p:spPr>
          <a:xfrm>
            <a:off x="5875206" y="1959134"/>
            <a:ext cx="5891921" cy="4462760"/>
          </a:xfrm>
          <a:prstGeom prst="rect">
            <a:avLst/>
          </a:prstGeom>
          <a:noFill/>
        </p:spPr>
        <p:txBody>
          <a:bodyPr wrap="square" rtlCol="0">
            <a:spAutoFit/>
          </a:bodyPr>
          <a:lstStyle/>
          <a:p>
            <a:r>
              <a:rPr lang="it-IT" sz="2400" dirty="0">
                <a:solidFill>
                  <a:schemeClr val="bg1"/>
                </a:solidFill>
              </a:rPr>
              <a:t>Immagine ripresa a 16 bit (65500 toni di grigio) con filtro continuum a 540 nm</a:t>
            </a:r>
          </a:p>
          <a:p>
            <a:pPr>
              <a:spcBef>
                <a:spcPts val="600"/>
              </a:spcBef>
            </a:pPr>
            <a:r>
              <a:rPr lang="it-IT" sz="2400" dirty="0">
                <a:solidFill>
                  <a:schemeClr val="bg1"/>
                </a:solidFill>
              </a:rPr>
              <a:t>Lunghezza taglio fotometrico: 4500 pixel</a:t>
            </a:r>
          </a:p>
          <a:p>
            <a:pPr>
              <a:spcBef>
                <a:spcPts val="600"/>
              </a:spcBef>
            </a:pPr>
            <a:r>
              <a:rPr lang="it-IT" sz="2400" dirty="0">
                <a:solidFill>
                  <a:schemeClr val="bg1"/>
                </a:solidFill>
              </a:rPr>
              <a:t>Valori min: </a:t>
            </a:r>
          </a:p>
          <a:p>
            <a:pPr marL="285750" indent="-285750">
              <a:buFont typeface="Arial" panose="020B0604020202020204" pitchFamily="34" charset="0"/>
              <a:buChar char="•"/>
            </a:pPr>
            <a:r>
              <a:rPr lang="it-IT" sz="2400" dirty="0">
                <a:solidFill>
                  <a:schemeClr val="bg1"/>
                </a:solidFill>
              </a:rPr>
              <a:t>4533 ADU al pixel 265</a:t>
            </a:r>
          </a:p>
          <a:p>
            <a:pPr marL="285750" indent="-285750">
              <a:buFont typeface="Arial" panose="020B0604020202020204" pitchFamily="34" charset="0"/>
              <a:buChar char="•"/>
            </a:pPr>
            <a:r>
              <a:rPr lang="it-IT" sz="2400" dirty="0">
                <a:solidFill>
                  <a:schemeClr val="bg1"/>
                </a:solidFill>
              </a:rPr>
              <a:t>6069 ADU al pixel 4270</a:t>
            </a:r>
          </a:p>
          <a:p>
            <a:pPr>
              <a:spcBef>
                <a:spcPts val="600"/>
              </a:spcBef>
            </a:pPr>
            <a:r>
              <a:rPr lang="it-IT" sz="2400" dirty="0">
                <a:solidFill>
                  <a:schemeClr val="bg1"/>
                </a:solidFill>
              </a:rPr>
              <a:t>Valore medio centro Sole:</a:t>
            </a:r>
          </a:p>
          <a:p>
            <a:pPr marL="285750" indent="-285750">
              <a:buFont typeface="Arial" panose="020B0604020202020204" pitchFamily="34" charset="0"/>
              <a:buChar char="•"/>
            </a:pPr>
            <a:r>
              <a:rPr lang="it-IT" sz="2400" dirty="0">
                <a:solidFill>
                  <a:schemeClr val="bg1"/>
                </a:solidFill>
              </a:rPr>
              <a:t>47932 ADU pixel 2000-2500</a:t>
            </a:r>
          </a:p>
          <a:p>
            <a:pPr>
              <a:spcBef>
                <a:spcPts val="600"/>
              </a:spcBef>
            </a:pPr>
            <a:r>
              <a:rPr lang="it-IT" sz="2400" u="sng" dirty="0">
                <a:solidFill>
                  <a:schemeClr val="bg1"/>
                </a:solidFill>
              </a:rPr>
              <a:t>Coefficiente di </a:t>
            </a:r>
            <a:r>
              <a:rPr lang="it-IT" sz="2400" u="sng" dirty="0" err="1">
                <a:solidFill>
                  <a:schemeClr val="bg1"/>
                </a:solidFill>
              </a:rPr>
              <a:t>Limb</a:t>
            </a:r>
            <a:r>
              <a:rPr lang="it-IT" sz="2400" u="sng" dirty="0">
                <a:solidFill>
                  <a:schemeClr val="bg1"/>
                </a:solidFill>
              </a:rPr>
              <a:t> </a:t>
            </a:r>
            <a:r>
              <a:rPr lang="it-IT" sz="2400" u="sng" dirty="0" err="1">
                <a:solidFill>
                  <a:schemeClr val="bg1"/>
                </a:solidFill>
              </a:rPr>
              <a:t>Darkening</a:t>
            </a:r>
            <a:r>
              <a:rPr lang="it-IT" sz="2400" dirty="0">
                <a:solidFill>
                  <a:schemeClr val="bg1"/>
                </a:solidFill>
              </a:rPr>
              <a:t>:</a:t>
            </a:r>
          </a:p>
          <a:p>
            <a:r>
              <a:rPr lang="it-IT" sz="2400" dirty="0">
                <a:solidFill>
                  <a:schemeClr val="bg1"/>
                </a:solidFill>
              </a:rPr>
              <a:t>u = [I(centro) - I(media lembi)]/I(centro)</a:t>
            </a:r>
          </a:p>
          <a:p>
            <a:r>
              <a:rPr lang="it-IT" sz="2400" b="1" dirty="0">
                <a:solidFill>
                  <a:srgbClr val="FFFF00"/>
                </a:solidFill>
              </a:rPr>
              <a:t>u=(47932-5301)/47932=0.89</a:t>
            </a:r>
          </a:p>
        </p:txBody>
      </p:sp>
      <p:pic>
        <p:nvPicPr>
          <p:cNvPr id="4" name="Immagine 3" descr="Immagine che contiene uovo, interno, nero, bianco&#10;&#10;Descrizione generata automaticamente">
            <a:extLst>
              <a:ext uri="{FF2B5EF4-FFF2-40B4-BE49-F238E27FC236}">
                <a16:creationId xmlns:a16="http://schemas.microsoft.com/office/drawing/2014/main" id="{F8BEA06A-14DF-E50F-0302-F396A7CD42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8128" y="0"/>
            <a:ext cx="5040000" cy="5040000"/>
          </a:xfrm>
          <a:prstGeom prst="rect">
            <a:avLst/>
          </a:prstGeom>
          <a:ln>
            <a:solidFill>
              <a:schemeClr val="accent1"/>
            </a:solidFill>
          </a:ln>
        </p:spPr>
      </p:pic>
      <p:cxnSp>
        <p:nvCxnSpPr>
          <p:cNvPr id="9" name="Connettore diritto 8">
            <a:extLst>
              <a:ext uri="{FF2B5EF4-FFF2-40B4-BE49-F238E27FC236}">
                <a16:creationId xmlns:a16="http://schemas.microsoft.com/office/drawing/2014/main" id="{D270BCD6-C61A-F6D1-BFD3-868CB01E4B38}"/>
              </a:ext>
            </a:extLst>
          </p:cNvPr>
          <p:cNvCxnSpPr>
            <a:cxnSpLocks noChangeAspect="1"/>
            <a:stCxn id="4" idx="1"/>
            <a:endCxn id="4" idx="3"/>
          </p:cNvCxnSpPr>
          <p:nvPr/>
        </p:nvCxnSpPr>
        <p:spPr>
          <a:xfrm>
            <a:off x="238128" y="2520000"/>
            <a:ext cx="504000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8" name="Immagine 7">
            <a:extLst>
              <a:ext uri="{FF2B5EF4-FFF2-40B4-BE49-F238E27FC236}">
                <a16:creationId xmlns:a16="http://schemas.microsoft.com/office/drawing/2014/main" id="{8D0C056F-75E1-3092-5250-A1C47AAFA6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048250"/>
            <a:ext cx="5328000" cy="1809750"/>
          </a:xfrm>
          <a:prstGeom prst="rect">
            <a:avLst/>
          </a:prstGeom>
        </p:spPr>
      </p:pic>
    </p:spTree>
    <p:extLst>
      <p:ext uri="{BB962C8B-B14F-4D97-AF65-F5344CB8AC3E}">
        <p14:creationId xmlns:p14="http://schemas.microsoft.com/office/powerpoint/2010/main" val="3000073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74C6D0-FFF6-065D-55D5-B827F654705B}"/>
              </a:ext>
            </a:extLst>
          </p:cNvPr>
          <p:cNvSpPr>
            <a:spLocks noGrp="1"/>
          </p:cNvSpPr>
          <p:nvPr>
            <p:ph type="title"/>
          </p:nvPr>
        </p:nvSpPr>
        <p:spPr>
          <a:xfrm>
            <a:off x="388536" y="391271"/>
            <a:ext cx="10515600" cy="659807"/>
          </a:xfrm>
        </p:spPr>
        <p:txBody>
          <a:bodyPr>
            <a:normAutofit fontScale="90000"/>
          </a:bodyPr>
          <a:lstStyle/>
          <a:p>
            <a:r>
              <a:rPr lang="it-IT" b="1" dirty="0" err="1">
                <a:solidFill>
                  <a:schemeClr val="bg1"/>
                </a:solidFill>
              </a:rPr>
              <a:t>Limb</a:t>
            </a:r>
            <a:r>
              <a:rPr lang="it-IT" b="1" dirty="0">
                <a:solidFill>
                  <a:schemeClr val="bg1"/>
                </a:solidFill>
              </a:rPr>
              <a:t> </a:t>
            </a:r>
            <a:r>
              <a:rPr lang="it-IT" b="1" dirty="0" err="1">
                <a:solidFill>
                  <a:schemeClr val="bg1"/>
                </a:solidFill>
              </a:rPr>
              <a:t>Darkening</a:t>
            </a:r>
            <a:r>
              <a:rPr lang="it-IT" b="1" dirty="0">
                <a:solidFill>
                  <a:schemeClr val="bg1"/>
                </a:solidFill>
              </a:rPr>
              <a:t> </a:t>
            </a:r>
            <a:r>
              <a:rPr lang="it-IT" b="1" dirty="0" err="1">
                <a:solidFill>
                  <a:schemeClr val="bg1"/>
                </a:solidFill>
              </a:rPr>
              <a:t>Function</a:t>
            </a:r>
            <a:endParaRPr lang="it-IT" b="1" dirty="0">
              <a:solidFill>
                <a:schemeClr val="bg1"/>
              </a:solidFill>
            </a:endParaRPr>
          </a:p>
        </p:txBody>
      </p:sp>
      <p:pic>
        <p:nvPicPr>
          <p:cNvPr id="3" name="Immagine 2">
            <a:extLst>
              <a:ext uri="{FF2B5EF4-FFF2-40B4-BE49-F238E27FC236}">
                <a16:creationId xmlns:a16="http://schemas.microsoft.com/office/drawing/2014/main" id="{F20A4BD2-CA09-587A-69D9-60C350AA07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91526" y="1615382"/>
            <a:ext cx="4781211" cy="2940981"/>
          </a:xfrm>
          <a:prstGeom prst="rect">
            <a:avLst/>
          </a:prstGeom>
        </p:spPr>
      </p:pic>
      <p:pic>
        <p:nvPicPr>
          <p:cNvPr id="5" name="Immagine 4">
            <a:extLst>
              <a:ext uri="{FF2B5EF4-FFF2-40B4-BE49-F238E27FC236}">
                <a16:creationId xmlns:a16="http://schemas.microsoft.com/office/drawing/2014/main" id="{0AA049F5-BE3C-74BF-1611-995AC02996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536" y="1615383"/>
            <a:ext cx="5627077" cy="2940981"/>
          </a:xfrm>
          <a:prstGeom prst="rect">
            <a:avLst/>
          </a:prstGeom>
        </p:spPr>
      </p:pic>
      <p:sp>
        <p:nvSpPr>
          <p:cNvPr id="7" name="CasellaDiTesto 6">
            <a:extLst>
              <a:ext uri="{FF2B5EF4-FFF2-40B4-BE49-F238E27FC236}">
                <a16:creationId xmlns:a16="http://schemas.microsoft.com/office/drawing/2014/main" id="{73242C1A-D7E4-B59D-357B-A89ECE4918BE}"/>
              </a:ext>
            </a:extLst>
          </p:cNvPr>
          <p:cNvSpPr txBox="1"/>
          <p:nvPr/>
        </p:nvSpPr>
        <p:spPr>
          <a:xfrm>
            <a:off x="388536" y="4712403"/>
            <a:ext cx="5627076" cy="1754326"/>
          </a:xfrm>
          <a:prstGeom prst="rect">
            <a:avLst/>
          </a:prstGeom>
          <a:noFill/>
        </p:spPr>
        <p:txBody>
          <a:bodyPr wrap="square">
            <a:spAutoFit/>
          </a:bodyPr>
          <a:lstStyle/>
          <a:p>
            <a:pPr algn="just"/>
            <a:r>
              <a:rPr lang="it-IT" dirty="0">
                <a:solidFill>
                  <a:schemeClr val="bg1"/>
                </a:solidFill>
              </a:rPr>
              <a:t>Funzioni LDF per 6 coefficienti di oscuramento dei lembi, dalla curva più bassa verso l'alto, u=1.0, 0.8, 0.6, 0.4, 0.2 e 0.0.</a:t>
            </a:r>
          </a:p>
          <a:p>
            <a:pPr algn="just"/>
            <a:r>
              <a:rPr lang="it-IT" dirty="0">
                <a:solidFill>
                  <a:schemeClr val="bg1"/>
                </a:solidFill>
              </a:rPr>
              <a:t>La curva per u=0 (nessun oscuramento dei lembi) è formata dal bordo superiore. La curva per u=1 è un cerchio. </a:t>
            </a:r>
          </a:p>
        </p:txBody>
      </p:sp>
      <p:sp>
        <p:nvSpPr>
          <p:cNvPr id="9" name="CasellaDiTesto 8">
            <a:extLst>
              <a:ext uri="{FF2B5EF4-FFF2-40B4-BE49-F238E27FC236}">
                <a16:creationId xmlns:a16="http://schemas.microsoft.com/office/drawing/2014/main" id="{D3277B13-2D01-10AB-9218-B430839045FB}"/>
              </a:ext>
            </a:extLst>
          </p:cNvPr>
          <p:cNvSpPr txBox="1"/>
          <p:nvPr/>
        </p:nvSpPr>
        <p:spPr>
          <a:xfrm>
            <a:off x="6691526" y="4595945"/>
            <a:ext cx="4781211" cy="1200329"/>
          </a:xfrm>
          <a:prstGeom prst="rect">
            <a:avLst/>
          </a:prstGeom>
          <a:noFill/>
        </p:spPr>
        <p:txBody>
          <a:bodyPr wrap="square">
            <a:spAutoFit/>
          </a:bodyPr>
          <a:lstStyle/>
          <a:p>
            <a:pPr algn="just"/>
            <a:r>
              <a:rPr lang="it-IT" dirty="0">
                <a:solidFill>
                  <a:schemeClr val="bg1"/>
                </a:solidFill>
              </a:rPr>
              <a:t>L'oscuramento dei lembi è molto maggiore nel viola e nel vicino ultravioletto che nel rosso. Ad esempio, a una lunghezza d'onda di 600 nm u=0.56, mentre a 320 nm u=0.95.</a:t>
            </a:r>
          </a:p>
        </p:txBody>
      </p:sp>
    </p:spTree>
    <p:extLst>
      <p:ext uri="{BB962C8B-B14F-4D97-AF65-F5344CB8AC3E}">
        <p14:creationId xmlns:p14="http://schemas.microsoft.com/office/powerpoint/2010/main" val="3972381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349EE9-5F36-F345-BD54-CC8BE7893E61}"/>
              </a:ext>
            </a:extLst>
          </p:cNvPr>
          <p:cNvSpPr>
            <a:spLocks noGrp="1"/>
          </p:cNvSpPr>
          <p:nvPr>
            <p:ph type="title"/>
          </p:nvPr>
        </p:nvSpPr>
        <p:spPr>
          <a:xfrm>
            <a:off x="566894" y="365125"/>
            <a:ext cx="2477756" cy="1325563"/>
          </a:xfrm>
        </p:spPr>
        <p:txBody>
          <a:bodyPr/>
          <a:lstStyle/>
          <a:p>
            <a:r>
              <a:rPr lang="it-IT" b="1" dirty="0">
                <a:solidFill>
                  <a:schemeClr val="bg1"/>
                </a:solidFill>
              </a:rPr>
              <a:t>Facole</a:t>
            </a:r>
          </a:p>
        </p:txBody>
      </p:sp>
      <p:sp>
        <p:nvSpPr>
          <p:cNvPr id="4" name="CasellaDiTesto 3">
            <a:extLst>
              <a:ext uri="{FF2B5EF4-FFF2-40B4-BE49-F238E27FC236}">
                <a16:creationId xmlns:a16="http://schemas.microsoft.com/office/drawing/2014/main" id="{BB0ADF24-2295-6A8D-619D-9CE29C96533B}"/>
              </a:ext>
            </a:extLst>
          </p:cNvPr>
          <p:cNvSpPr txBox="1"/>
          <p:nvPr/>
        </p:nvSpPr>
        <p:spPr>
          <a:xfrm>
            <a:off x="481734" y="1690688"/>
            <a:ext cx="3949590" cy="4555093"/>
          </a:xfrm>
          <a:prstGeom prst="rect">
            <a:avLst/>
          </a:prstGeom>
          <a:noFill/>
        </p:spPr>
        <p:txBody>
          <a:bodyPr wrap="square">
            <a:spAutoFit/>
          </a:bodyPr>
          <a:lstStyle/>
          <a:p>
            <a:pPr algn="just">
              <a:spcBef>
                <a:spcPts val="600"/>
              </a:spcBef>
            </a:pPr>
            <a:r>
              <a:rPr lang="it-IT" sz="2000" dirty="0">
                <a:solidFill>
                  <a:schemeClr val="bg1"/>
                </a:solidFill>
              </a:rPr>
              <a:t>Le facole sono i precursori dei gruppi di macchie solari.</a:t>
            </a:r>
          </a:p>
          <a:p>
            <a:pPr algn="just">
              <a:spcBef>
                <a:spcPts val="600"/>
              </a:spcBef>
            </a:pPr>
            <a:r>
              <a:rPr lang="it-IT" sz="2000" dirty="0">
                <a:solidFill>
                  <a:schemeClr val="bg1"/>
                </a:solidFill>
              </a:rPr>
              <a:t>Nel caso in cui il campo magnetico fosse troppo debole per permettere la formazione di una macchia solare, rimarrà solo la facola. </a:t>
            </a:r>
          </a:p>
          <a:p>
            <a:pPr algn="just">
              <a:spcBef>
                <a:spcPts val="600"/>
              </a:spcBef>
            </a:pPr>
            <a:r>
              <a:rPr lang="it-IT" sz="2000" dirty="0">
                <a:solidFill>
                  <a:schemeClr val="bg1"/>
                </a:solidFill>
              </a:rPr>
              <a:t>Mentre una macchia solare è un’unica regione di plasma permeata da un forte campo magnetico, la facola è magneticamente più debole e sottile, ed è costituita da regioni magnetiche delle dimensioni dei granuli.</a:t>
            </a:r>
          </a:p>
        </p:txBody>
      </p:sp>
      <p:pic>
        <p:nvPicPr>
          <p:cNvPr id="6" name="Immagine 5">
            <a:extLst>
              <a:ext uri="{FF2B5EF4-FFF2-40B4-BE49-F238E27FC236}">
                <a16:creationId xmlns:a16="http://schemas.microsoft.com/office/drawing/2014/main" id="{9001829A-E5C9-6711-8916-8AAD01A07FB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61952" y="4254"/>
            <a:ext cx="7630048" cy="6853745"/>
          </a:xfrm>
          <a:prstGeom prst="rect">
            <a:avLst/>
          </a:prstGeom>
        </p:spPr>
      </p:pic>
    </p:spTree>
    <p:extLst>
      <p:ext uri="{BB962C8B-B14F-4D97-AF65-F5344CB8AC3E}">
        <p14:creationId xmlns:p14="http://schemas.microsoft.com/office/powerpoint/2010/main" val="2593534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4A9D7BAB-AEE5-5EF0-D4B0-58AC07DF6731}"/>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16200000" flipH="1">
            <a:off x="5319665" y="-23386"/>
            <a:ext cx="6848947" cy="6895724"/>
          </a:xfrm>
          <a:prstGeom prst="rect">
            <a:avLst/>
          </a:prstGeom>
        </p:spPr>
      </p:pic>
      <p:grpSp>
        <p:nvGrpSpPr>
          <p:cNvPr id="10" name="Gruppo 9">
            <a:extLst>
              <a:ext uri="{FF2B5EF4-FFF2-40B4-BE49-F238E27FC236}">
                <a16:creationId xmlns:a16="http://schemas.microsoft.com/office/drawing/2014/main" id="{DFD3309C-AC2E-2DC4-31EC-842B670905EB}"/>
              </a:ext>
            </a:extLst>
          </p:cNvPr>
          <p:cNvGrpSpPr/>
          <p:nvPr/>
        </p:nvGrpSpPr>
        <p:grpSpPr>
          <a:xfrm>
            <a:off x="0" y="0"/>
            <a:ext cx="5284348" cy="4213434"/>
            <a:chOff x="0" y="0"/>
            <a:chExt cx="5284348" cy="4213434"/>
          </a:xfrm>
        </p:grpSpPr>
        <p:pic>
          <p:nvPicPr>
            <p:cNvPr id="5" name="Immagine 4">
              <a:extLst>
                <a:ext uri="{FF2B5EF4-FFF2-40B4-BE49-F238E27FC236}">
                  <a16:creationId xmlns:a16="http://schemas.microsoft.com/office/drawing/2014/main" id="{76895578-D45E-638B-3F6A-655BC7816E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5284348" cy="4213434"/>
            </a:xfrm>
            <a:prstGeom prst="rect">
              <a:avLst/>
            </a:prstGeom>
          </p:spPr>
        </p:pic>
        <p:sp>
          <p:nvSpPr>
            <p:cNvPr id="7" name="CasellaDiTesto 6">
              <a:extLst>
                <a:ext uri="{FF2B5EF4-FFF2-40B4-BE49-F238E27FC236}">
                  <a16:creationId xmlns:a16="http://schemas.microsoft.com/office/drawing/2014/main" id="{41653334-C980-7D3F-1DCF-E39C2AD43481}"/>
                </a:ext>
              </a:extLst>
            </p:cNvPr>
            <p:cNvSpPr txBox="1"/>
            <p:nvPr/>
          </p:nvSpPr>
          <p:spPr>
            <a:xfrm>
              <a:off x="0" y="3902043"/>
              <a:ext cx="5151423" cy="307777"/>
            </a:xfrm>
            <a:prstGeom prst="rect">
              <a:avLst/>
            </a:prstGeom>
            <a:solidFill>
              <a:schemeClr val="bg1"/>
            </a:solidFill>
          </p:spPr>
          <p:txBody>
            <a:bodyPr wrap="square" rtlCol="0">
              <a:spAutoFit/>
            </a:bodyPr>
            <a:lstStyle/>
            <a:p>
              <a:r>
                <a:rPr lang="it-IT" sz="1400" dirty="0"/>
                <a:t>Fonte: Keller </a:t>
              </a:r>
              <a:r>
                <a:rPr lang="it-IT" sz="1400" dirty="0" err="1"/>
                <a:t>at</a:t>
              </a:r>
              <a:r>
                <a:rPr lang="it-IT" sz="1400" dirty="0"/>
                <a:t> al. </a:t>
              </a:r>
              <a:r>
                <a:rPr lang="en-US" sz="1400" dirty="0"/>
                <a:t>Astrophysical Journal, 607:L59–L62, 2004</a:t>
              </a:r>
              <a:endParaRPr lang="it-IT" sz="1400" dirty="0"/>
            </a:p>
          </p:txBody>
        </p:sp>
      </p:grpSp>
      <p:sp>
        <p:nvSpPr>
          <p:cNvPr id="8" name="CasellaDiTesto 7">
            <a:extLst>
              <a:ext uri="{FF2B5EF4-FFF2-40B4-BE49-F238E27FC236}">
                <a16:creationId xmlns:a16="http://schemas.microsoft.com/office/drawing/2014/main" id="{2FC513B5-0895-5ABA-FDB1-09FED6A18DB7}"/>
              </a:ext>
            </a:extLst>
          </p:cNvPr>
          <p:cNvSpPr txBox="1"/>
          <p:nvPr/>
        </p:nvSpPr>
        <p:spPr>
          <a:xfrm>
            <a:off x="27160" y="4303368"/>
            <a:ext cx="5214795" cy="2031325"/>
          </a:xfrm>
          <a:prstGeom prst="rect">
            <a:avLst/>
          </a:prstGeom>
          <a:noFill/>
        </p:spPr>
        <p:txBody>
          <a:bodyPr wrap="square" rtlCol="0">
            <a:spAutoFit/>
          </a:bodyPr>
          <a:lstStyle/>
          <a:p>
            <a:pPr algn="just"/>
            <a:r>
              <a:rPr lang="it-IT" dirty="0">
                <a:solidFill>
                  <a:schemeClr val="bg1"/>
                </a:solidFill>
              </a:rPr>
              <a:t>Quando si osserva la fotosfera in prossimità del lembo, l’angolo di vista obliquo permette di vedere attraverso una regione la cui densità e opacità sono ridotte dal campo magnetico. Ciò permette di vedere  la parete interna dei granuli, che è più calda, perciò più luminosa. Questa parete più calda corrisponde al fenomeno delle facole.</a:t>
            </a:r>
          </a:p>
        </p:txBody>
      </p:sp>
    </p:spTree>
    <p:extLst>
      <p:ext uri="{BB962C8B-B14F-4D97-AF65-F5344CB8AC3E}">
        <p14:creationId xmlns:p14="http://schemas.microsoft.com/office/powerpoint/2010/main" val="559236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5362553-1197-3488-5E23-165BFB8D8FB6}"/>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484840"/>
            <a:ext cx="12192000" cy="5373160"/>
          </a:xfrm>
          <a:prstGeom prst="rect">
            <a:avLst/>
          </a:prstGeom>
        </p:spPr>
      </p:pic>
      <p:sp>
        <p:nvSpPr>
          <p:cNvPr id="3" name="CasellaDiTesto 2">
            <a:extLst>
              <a:ext uri="{FF2B5EF4-FFF2-40B4-BE49-F238E27FC236}">
                <a16:creationId xmlns:a16="http://schemas.microsoft.com/office/drawing/2014/main" id="{3AC87365-AAC4-7BD9-1139-94D53063358C}"/>
              </a:ext>
            </a:extLst>
          </p:cNvPr>
          <p:cNvSpPr txBox="1"/>
          <p:nvPr/>
        </p:nvSpPr>
        <p:spPr>
          <a:xfrm>
            <a:off x="178052" y="212084"/>
            <a:ext cx="11691042" cy="1200329"/>
          </a:xfrm>
          <a:prstGeom prst="rect">
            <a:avLst/>
          </a:prstGeom>
          <a:noFill/>
        </p:spPr>
        <p:txBody>
          <a:bodyPr wrap="square">
            <a:spAutoFit/>
          </a:bodyPr>
          <a:lstStyle/>
          <a:p>
            <a:r>
              <a:rPr lang="it-IT" sz="2400" dirty="0">
                <a:solidFill>
                  <a:schemeClr val="bg1"/>
                </a:solidFill>
              </a:rPr>
              <a:t>Le facole sono poco più calde, e quindi poco più luminose, della fotosfera. </a:t>
            </a:r>
          </a:p>
          <a:p>
            <a:r>
              <a:rPr lang="it-IT" sz="2400" dirty="0">
                <a:solidFill>
                  <a:schemeClr val="bg1"/>
                </a:solidFill>
              </a:rPr>
              <a:t>Sono perciò meglio visibili vicino al lembo solare grazie al contrasto dovuto all’oscuramento al bordo, mentre sono più difficili da vedere man mano che ci si avvicina al centro del Sole. </a:t>
            </a:r>
          </a:p>
        </p:txBody>
      </p:sp>
    </p:spTree>
    <p:extLst>
      <p:ext uri="{BB962C8B-B14F-4D97-AF65-F5344CB8AC3E}">
        <p14:creationId xmlns:p14="http://schemas.microsoft.com/office/powerpoint/2010/main" val="1373616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po 26">
            <a:extLst>
              <a:ext uri="{FF2B5EF4-FFF2-40B4-BE49-F238E27FC236}">
                <a16:creationId xmlns:a16="http://schemas.microsoft.com/office/drawing/2014/main" id="{8944B1BF-5B0B-39E2-368E-72EFD279830E}"/>
              </a:ext>
            </a:extLst>
          </p:cNvPr>
          <p:cNvGrpSpPr/>
          <p:nvPr/>
        </p:nvGrpSpPr>
        <p:grpSpPr>
          <a:xfrm>
            <a:off x="-1" y="-1"/>
            <a:ext cx="7505323" cy="4908481"/>
            <a:chOff x="-1" y="-1"/>
            <a:chExt cx="7505323" cy="4908481"/>
          </a:xfrm>
        </p:grpSpPr>
        <p:pic>
          <p:nvPicPr>
            <p:cNvPr id="10" name="Immagine 9">
              <a:extLst>
                <a:ext uri="{FF2B5EF4-FFF2-40B4-BE49-F238E27FC236}">
                  <a16:creationId xmlns:a16="http://schemas.microsoft.com/office/drawing/2014/main" id="{28180039-12E7-A887-E1C2-0159A70C86DD}"/>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1" y="-1"/>
              <a:ext cx="7505323" cy="4908481"/>
            </a:xfrm>
            <a:prstGeom prst="rect">
              <a:avLst/>
            </a:prstGeom>
          </p:spPr>
        </p:pic>
        <p:cxnSp>
          <p:nvCxnSpPr>
            <p:cNvPr id="8" name="Connettore diritto 7">
              <a:extLst>
                <a:ext uri="{FF2B5EF4-FFF2-40B4-BE49-F238E27FC236}">
                  <a16:creationId xmlns:a16="http://schemas.microsoft.com/office/drawing/2014/main" id="{F0BCCFBC-CBF3-5043-B481-B37962BCBD4B}"/>
                </a:ext>
              </a:extLst>
            </p:cNvPr>
            <p:cNvCxnSpPr>
              <a:cxnSpLocks/>
            </p:cNvCxnSpPr>
            <p:nvPr/>
          </p:nvCxnSpPr>
          <p:spPr>
            <a:xfrm>
              <a:off x="3630440" y="1122630"/>
              <a:ext cx="1385180" cy="264361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C134462E-7355-4E00-97B5-FAE888B894CC}"/>
                </a:ext>
              </a:extLst>
            </p:cNvPr>
            <p:cNvSpPr txBox="1"/>
            <p:nvPr/>
          </p:nvSpPr>
          <p:spPr>
            <a:xfrm>
              <a:off x="4037846" y="1638677"/>
              <a:ext cx="301686" cy="369332"/>
            </a:xfrm>
            <a:prstGeom prst="rect">
              <a:avLst/>
            </a:prstGeom>
            <a:noFill/>
          </p:spPr>
          <p:txBody>
            <a:bodyPr wrap="none" rtlCol="0">
              <a:spAutoFit/>
            </a:bodyPr>
            <a:lstStyle/>
            <a:p>
              <a:r>
                <a:rPr lang="it-IT" b="1" dirty="0">
                  <a:solidFill>
                    <a:srgbClr val="FF0000"/>
                  </a:solidFill>
                </a:rPr>
                <a:t>1</a:t>
              </a:r>
            </a:p>
          </p:txBody>
        </p:sp>
        <p:sp>
          <p:nvSpPr>
            <p:cNvPr id="21" name="CasellaDiTesto 20">
              <a:extLst>
                <a:ext uri="{FF2B5EF4-FFF2-40B4-BE49-F238E27FC236}">
                  <a16:creationId xmlns:a16="http://schemas.microsoft.com/office/drawing/2014/main" id="{678264C3-0472-ED02-7073-DBBD26B0487E}"/>
                </a:ext>
              </a:extLst>
            </p:cNvPr>
            <p:cNvSpPr txBox="1"/>
            <p:nvPr/>
          </p:nvSpPr>
          <p:spPr>
            <a:xfrm>
              <a:off x="4416583" y="2307125"/>
              <a:ext cx="301686" cy="369332"/>
            </a:xfrm>
            <a:prstGeom prst="rect">
              <a:avLst/>
            </a:prstGeom>
            <a:noFill/>
          </p:spPr>
          <p:txBody>
            <a:bodyPr wrap="none" rtlCol="0">
              <a:spAutoFit/>
            </a:bodyPr>
            <a:lstStyle/>
            <a:p>
              <a:r>
                <a:rPr lang="it-IT" b="1" dirty="0">
                  <a:solidFill>
                    <a:srgbClr val="FF0000"/>
                  </a:solidFill>
                </a:rPr>
                <a:t>2</a:t>
              </a:r>
            </a:p>
          </p:txBody>
        </p:sp>
        <p:sp>
          <p:nvSpPr>
            <p:cNvPr id="22" name="CasellaDiTesto 21">
              <a:extLst>
                <a:ext uri="{FF2B5EF4-FFF2-40B4-BE49-F238E27FC236}">
                  <a16:creationId xmlns:a16="http://schemas.microsoft.com/office/drawing/2014/main" id="{3E412577-49A6-3E1B-037F-3DDFACF54B4E}"/>
                </a:ext>
              </a:extLst>
            </p:cNvPr>
            <p:cNvSpPr txBox="1"/>
            <p:nvPr/>
          </p:nvSpPr>
          <p:spPr>
            <a:xfrm>
              <a:off x="4722892" y="2948412"/>
              <a:ext cx="301686" cy="369332"/>
            </a:xfrm>
            <a:prstGeom prst="rect">
              <a:avLst/>
            </a:prstGeom>
            <a:noFill/>
          </p:spPr>
          <p:txBody>
            <a:bodyPr wrap="none" rtlCol="0">
              <a:spAutoFit/>
            </a:bodyPr>
            <a:lstStyle/>
            <a:p>
              <a:r>
                <a:rPr lang="it-IT" b="1" dirty="0">
                  <a:solidFill>
                    <a:srgbClr val="FF0000"/>
                  </a:solidFill>
                </a:rPr>
                <a:t>3</a:t>
              </a:r>
            </a:p>
          </p:txBody>
        </p:sp>
      </p:grpSp>
      <p:grpSp>
        <p:nvGrpSpPr>
          <p:cNvPr id="26" name="Gruppo 25">
            <a:extLst>
              <a:ext uri="{FF2B5EF4-FFF2-40B4-BE49-F238E27FC236}">
                <a16:creationId xmlns:a16="http://schemas.microsoft.com/office/drawing/2014/main" id="{CF26B1C1-B156-6E7F-5CA4-55A454B852F7}"/>
              </a:ext>
            </a:extLst>
          </p:cNvPr>
          <p:cNvGrpSpPr/>
          <p:nvPr/>
        </p:nvGrpSpPr>
        <p:grpSpPr>
          <a:xfrm>
            <a:off x="1274618" y="4900494"/>
            <a:ext cx="4979405" cy="1948270"/>
            <a:chOff x="1348967" y="4909730"/>
            <a:chExt cx="4979405" cy="1948270"/>
          </a:xfrm>
        </p:grpSpPr>
        <p:pic>
          <p:nvPicPr>
            <p:cNvPr id="14" name="Immagine 13">
              <a:extLst>
                <a:ext uri="{FF2B5EF4-FFF2-40B4-BE49-F238E27FC236}">
                  <a16:creationId xmlns:a16="http://schemas.microsoft.com/office/drawing/2014/main" id="{8203EBEE-CA22-5E21-6B99-77C43744FF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8967" y="4909730"/>
              <a:ext cx="4979405" cy="1948270"/>
            </a:xfrm>
            <a:prstGeom prst="rect">
              <a:avLst/>
            </a:prstGeom>
          </p:spPr>
        </p:pic>
        <p:sp>
          <p:nvSpPr>
            <p:cNvPr id="20" name="CasellaDiTesto 19">
              <a:extLst>
                <a:ext uri="{FF2B5EF4-FFF2-40B4-BE49-F238E27FC236}">
                  <a16:creationId xmlns:a16="http://schemas.microsoft.com/office/drawing/2014/main" id="{5175A015-37DD-1181-2681-71EFE1DE616C}"/>
                </a:ext>
              </a:extLst>
            </p:cNvPr>
            <p:cNvSpPr txBox="1"/>
            <p:nvPr/>
          </p:nvSpPr>
          <p:spPr>
            <a:xfrm>
              <a:off x="2669265" y="4923576"/>
              <a:ext cx="301686" cy="369332"/>
            </a:xfrm>
            <a:prstGeom prst="rect">
              <a:avLst/>
            </a:prstGeom>
            <a:noFill/>
          </p:spPr>
          <p:txBody>
            <a:bodyPr wrap="none" rtlCol="0">
              <a:spAutoFit/>
            </a:bodyPr>
            <a:lstStyle/>
            <a:p>
              <a:r>
                <a:rPr lang="it-IT" b="1" dirty="0">
                  <a:solidFill>
                    <a:srgbClr val="FF0000"/>
                  </a:solidFill>
                </a:rPr>
                <a:t>1</a:t>
              </a:r>
            </a:p>
          </p:txBody>
        </p:sp>
        <p:sp>
          <p:nvSpPr>
            <p:cNvPr id="23" name="CasellaDiTesto 22">
              <a:extLst>
                <a:ext uri="{FF2B5EF4-FFF2-40B4-BE49-F238E27FC236}">
                  <a16:creationId xmlns:a16="http://schemas.microsoft.com/office/drawing/2014/main" id="{74BFB069-0BFE-7F57-B4C6-B35B1EF852C4}"/>
                </a:ext>
              </a:extLst>
            </p:cNvPr>
            <p:cNvSpPr txBox="1"/>
            <p:nvPr/>
          </p:nvSpPr>
          <p:spPr>
            <a:xfrm>
              <a:off x="4875292" y="5346071"/>
              <a:ext cx="301686" cy="369332"/>
            </a:xfrm>
            <a:prstGeom prst="rect">
              <a:avLst/>
            </a:prstGeom>
            <a:noFill/>
          </p:spPr>
          <p:txBody>
            <a:bodyPr wrap="none" rtlCol="0">
              <a:spAutoFit/>
            </a:bodyPr>
            <a:lstStyle/>
            <a:p>
              <a:r>
                <a:rPr lang="it-IT" b="1" dirty="0">
                  <a:solidFill>
                    <a:srgbClr val="FF0000"/>
                  </a:solidFill>
                </a:rPr>
                <a:t>3</a:t>
              </a:r>
            </a:p>
          </p:txBody>
        </p:sp>
        <p:sp>
          <p:nvSpPr>
            <p:cNvPr id="24" name="CasellaDiTesto 23">
              <a:extLst>
                <a:ext uri="{FF2B5EF4-FFF2-40B4-BE49-F238E27FC236}">
                  <a16:creationId xmlns:a16="http://schemas.microsoft.com/office/drawing/2014/main" id="{190FDE3C-B344-F695-E747-801A3290E43D}"/>
                </a:ext>
              </a:extLst>
            </p:cNvPr>
            <p:cNvSpPr txBox="1"/>
            <p:nvPr/>
          </p:nvSpPr>
          <p:spPr>
            <a:xfrm>
              <a:off x="3781331" y="4994496"/>
              <a:ext cx="301686" cy="369332"/>
            </a:xfrm>
            <a:prstGeom prst="rect">
              <a:avLst/>
            </a:prstGeom>
            <a:noFill/>
          </p:spPr>
          <p:txBody>
            <a:bodyPr wrap="none" rtlCol="0">
              <a:spAutoFit/>
            </a:bodyPr>
            <a:lstStyle/>
            <a:p>
              <a:r>
                <a:rPr lang="it-IT" b="1" dirty="0">
                  <a:solidFill>
                    <a:srgbClr val="FF0000"/>
                  </a:solidFill>
                </a:rPr>
                <a:t>2</a:t>
              </a:r>
            </a:p>
          </p:txBody>
        </p:sp>
      </p:grpSp>
      <p:sp>
        <p:nvSpPr>
          <p:cNvPr id="25" name="CasellaDiTesto 24">
            <a:extLst>
              <a:ext uri="{FF2B5EF4-FFF2-40B4-BE49-F238E27FC236}">
                <a16:creationId xmlns:a16="http://schemas.microsoft.com/office/drawing/2014/main" id="{2A0F1E28-C456-FAA9-08F6-6F9C4FFD1927}"/>
              </a:ext>
            </a:extLst>
          </p:cNvPr>
          <p:cNvSpPr txBox="1"/>
          <p:nvPr/>
        </p:nvSpPr>
        <p:spPr>
          <a:xfrm>
            <a:off x="7818629" y="918971"/>
            <a:ext cx="3865371" cy="4893647"/>
          </a:xfrm>
          <a:prstGeom prst="rect">
            <a:avLst/>
          </a:prstGeom>
          <a:noFill/>
        </p:spPr>
        <p:txBody>
          <a:bodyPr wrap="square">
            <a:spAutoFit/>
          </a:bodyPr>
          <a:lstStyle/>
          <a:p>
            <a:r>
              <a:rPr lang="it-IT" sz="2400" dirty="0">
                <a:solidFill>
                  <a:schemeClr val="bg1"/>
                </a:solidFill>
              </a:rPr>
              <a:t>Il taglio fotometrico </a:t>
            </a:r>
          </a:p>
          <a:p>
            <a:r>
              <a:rPr lang="it-IT" sz="2400" dirty="0">
                <a:solidFill>
                  <a:schemeClr val="bg1"/>
                </a:solidFill>
              </a:rPr>
              <a:t>(linea tratteggiata rossa) sull’immagine ripresa a 16 bit con filtro a 540 nm mostra una curva discendente da 44000 a 32000 ADU che rappresenta il progressivo oscuramento del lembo, </a:t>
            </a:r>
          </a:p>
          <a:p>
            <a:r>
              <a:rPr lang="it-IT" sz="2400" dirty="0">
                <a:solidFill>
                  <a:schemeClr val="bg1"/>
                </a:solidFill>
              </a:rPr>
              <a:t>con 3 picchi di luminosità in corrispondenza delle facole. </a:t>
            </a:r>
          </a:p>
          <a:p>
            <a:r>
              <a:rPr lang="it-IT" sz="2400" dirty="0">
                <a:solidFill>
                  <a:schemeClr val="bg1"/>
                </a:solidFill>
              </a:rPr>
              <a:t>La differenza di luminosità tra facole e lembo è tuttavia modesta (circa 10%)</a:t>
            </a:r>
          </a:p>
        </p:txBody>
      </p:sp>
    </p:spTree>
    <p:extLst>
      <p:ext uri="{BB962C8B-B14F-4D97-AF65-F5344CB8AC3E}">
        <p14:creationId xmlns:p14="http://schemas.microsoft.com/office/powerpoint/2010/main" val="4288292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74C6D0-FFF6-065D-55D5-B827F654705B}"/>
              </a:ext>
            </a:extLst>
          </p:cNvPr>
          <p:cNvSpPr>
            <a:spLocks noGrp="1"/>
          </p:cNvSpPr>
          <p:nvPr>
            <p:ph type="title"/>
          </p:nvPr>
        </p:nvSpPr>
        <p:spPr>
          <a:xfrm>
            <a:off x="156257" y="77599"/>
            <a:ext cx="5850652" cy="1325563"/>
          </a:xfrm>
        </p:spPr>
        <p:txBody>
          <a:bodyPr/>
          <a:lstStyle/>
          <a:p>
            <a:r>
              <a:rPr lang="it-IT" b="1" dirty="0">
                <a:solidFill>
                  <a:schemeClr val="bg1"/>
                </a:solidFill>
              </a:rPr>
              <a:t>Effetto Wilson</a:t>
            </a:r>
            <a:endParaRPr lang="it-IT" b="1" dirty="0"/>
          </a:p>
        </p:txBody>
      </p:sp>
      <p:sp>
        <p:nvSpPr>
          <p:cNvPr id="8" name="CasellaDiTesto 7">
            <a:extLst>
              <a:ext uri="{FF2B5EF4-FFF2-40B4-BE49-F238E27FC236}">
                <a16:creationId xmlns:a16="http://schemas.microsoft.com/office/drawing/2014/main" id="{F11BFFB8-A330-8E31-2709-097268AC16D5}"/>
              </a:ext>
            </a:extLst>
          </p:cNvPr>
          <p:cNvSpPr txBox="1"/>
          <p:nvPr/>
        </p:nvSpPr>
        <p:spPr>
          <a:xfrm>
            <a:off x="251970" y="1076256"/>
            <a:ext cx="11539436" cy="1938992"/>
          </a:xfrm>
          <a:prstGeom prst="rect">
            <a:avLst/>
          </a:prstGeom>
          <a:noFill/>
        </p:spPr>
        <p:txBody>
          <a:bodyPr wrap="square">
            <a:spAutoFit/>
          </a:bodyPr>
          <a:lstStyle/>
          <a:p>
            <a:pPr algn="just">
              <a:spcBef>
                <a:spcPts val="600"/>
              </a:spcBef>
            </a:pPr>
            <a:r>
              <a:rPr lang="it-IT" sz="2000" dirty="0">
                <a:solidFill>
                  <a:schemeClr val="bg1"/>
                </a:solidFill>
              </a:rPr>
              <a:t>Man mano che una macchia solare rotonda e simmetrica si avvicina al lembo solare, la penombra appare più larga sul lato vicino al lembo che sul lato più vicino al centro del Sole, e l’ombra appare spostata verso il centro del Sole, sembrando concava o depressa rispetto alla fotosfera circostante. In realtà, questa depressione è illusoria: dipende dal fatto che il maggior campo magnetico e la minor temperatura nell’ombra rendono il gas  più </a:t>
            </a:r>
            <a:r>
              <a:rPr lang="it-IT" sz="2000" dirty="0" err="1">
                <a:solidFill>
                  <a:schemeClr val="bg1"/>
                </a:solidFill>
              </a:rPr>
              <a:t>trasaprente</a:t>
            </a:r>
            <a:r>
              <a:rPr lang="it-IT" sz="2000" dirty="0">
                <a:solidFill>
                  <a:schemeClr val="bg1"/>
                </a:solidFill>
              </a:rPr>
              <a:t>. Ciò permette di vedere uno strato della fotosfera a maggiore profondità (circa 500 km), dando l’impressione che la macchia sia depressa (</a:t>
            </a:r>
            <a:r>
              <a:rPr lang="it-IT" sz="2000" i="1" dirty="0">
                <a:solidFill>
                  <a:schemeClr val="bg1"/>
                </a:solidFill>
              </a:rPr>
              <a:t>da: Solar </a:t>
            </a:r>
            <a:r>
              <a:rPr lang="it-IT" sz="2000" i="1" dirty="0" err="1">
                <a:solidFill>
                  <a:schemeClr val="bg1"/>
                </a:solidFill>
              </a:rPr>
              <a:t>Astonomy</a:t>
            </a:r>
            <a:r>
              <a:rPr lang="it-IT" sz="2000" i="1" dirty="0">
                <a:solidFill>
                  <a:schemeClr val="bg1"/>
                </a:solidFill>
              </a:rPr>
              <a:t> 2021</a:t>
            </a:r>
            <a:r>
              <a:rPr lang="it-IT" sz="2000" dirty="0">
                <a:solidFill>
                  <a:schemeClr val="bg1"/>
                </a:solidFill>
              </a:rPr>
              <a:t>).</a:t>
            </a:r>
          </a:p>
        </p:txBody>
      </p:sp>
      <p:pic>
        <p:nvPicPr>
          <p:cNvPr id="11" name="Immagine 10" descr="Immagine che contiene calendario&#10;&#10;Descrizione generata automaticamente">
            <a:extLst>
              <a:ext uri="{FF2B5EF4-FFF2-40B4-BE49-F238E27FC236}">
                <a16:creationId xmlns:a16="http://schemas.microsoft.com/office/drawing/2014/main" id="{677E1919-E62C-DDBF-F23B-2B93DD0E165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0207" y="3141553"/>
            <a:ext cx="8848077" cy="3595306"/>
          </a:xfrm>
          <a:prstGeom prst="rect">
            <a:avLst/>
          </a:prstGeom>
        </p:spPr>
      </p:pic>
      <p:pic>
        <p:nvPicPr>
          <p:cNvPr id="3" name="Immagine 2">
            <a:extLst>
              <a:ext uri="{FF2B5EF4-FFF2-40B4-BE49-F238E27FC236}">
                <a16:creationId xmlns:a16="http://schemas.microsoft.com/office/drawing/2014/main" id="{61D310F5-8F2D-6ECA-44DB-DB27333793A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8648945" y="3141554"/>
            <a:ext cx="3154360" cy="1842706"/>
          </a:xfrm>
          <a:prstGeom prst="rect">
            <a:avLst/>
          </a:prstGeom>
        </p:spPr>
      </p:pic>
    </p:spTree>
    <p:extLst>
      <p:ext uri="{BB962C8B-B14F-4D97-AF65-F5344CB8AC3E}">
        <p14:creationId xmlns:p14="http://schemas.microsoft.com/office/powerpoint/2010/main" val="1588663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74C6D0-FFF6-065D-55D5-B827F654705B}"/>
              </a:ext>
            </a:extLst>
          </p:cNvPr>
          <p:cNvSpPr>
            <a:spLocks noGrp="1"/>
          </p:cNvSpPr>
          <p:nvPr>
            <p:ph type="title"/>
          </p:nvPr>
        </p:nvSpPr>
        <p:spPr/>
        <p:txBody>
          <a:bodyPr/>
          <a:lstStyle/>
          <a:p>
            <a:endParaRPr lang="it-IT"/>
          </a:p>
        </p:txBody>
      </p:sp>
      <p:grpSp>
        <p:nvGrpSpPr>
          <p:cNvPr id="10" name="Gruppo 9">
            <a:extLst>
              <a:ext uri="{FF2B5EF4-FFF2-40B4-BE49-F238E27FC236}">
                <a16:creationId xmlns:a16="http://schemas.microsoft.com/office/drawing/2014/main" id="{7B7D5B22-A64B-6C59-75F0-866E427D7857}"/>
              </a:ext>
            </a:extLst>
          </p:cNvPr>
          <p:cNvGrpSpPr/>
          <p:nvPr/>
        </p:nvGrpSpPr>
        <p:grpSpPr>
          <a:xfrm>
            <a:off x="-1" y="0"/>
            <a:ext cx="6195847" cy="6858000"/>
            <a:chOff x="2317804" y="0"/>
            <a:chExt cx="6195846" cy="6858000"/>
          </a:xfrm>
        </p:grpSpPr>
        <p:pic>
          <p:nvPicPr>
            <p:cNvPr id="6" name="Immagine 5">
              <a:extLst>
                <a:ext uri="{FF2B5EF4-FFF2-40B4-BE49-F238E27FC236}">
                  <a16:creationId xmlns:a16="http://schemas.microsoft.com/office/drawing/2014/main" id="{E142E40B-9A4E-F413-DD94-18A63A5EBA1E}"/>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80000"/>
                      </a14:imgEffect>
                      <a14:imgEffect>
                        <a14:brightnessContrast bright="14000"/>
                      </a14:imgEffect>
                    </a14:imgLayer>
                  </a14:imgProps>
                </a:ext>
                <a:ext uri="{28A0092B-C50C-407E-A947-70E740481C1C}">
                  <a14:useLocalDpi xmlns:a14="http://schemas.microsoft.com/office/drawing/2010/main"/>
                </a:ext>
              </a:extLst>
            </a:blip>
            <a:srcRect b="811"/>
            <a:stretch/>
          </p:blipFill>
          <p:spPr>
            <a:xfrm>
              <a:off x="2317804" y="0"/>
              <a:ext cx="6195846"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Connettore diritto 7">
              <a:extLst>
                <a:ext uri="{FF2B5EF4-FFF2-40B4-BE49-F238E27FC236}">
                  <a16:creationId xmlns:a16="http://schemas.microsoft.com/office/drawing/2014/main" id="{34C204E9-2B8B-BBC4-9AA5-9FEE648F7503}"/>
                </a:ext>
              </a:extLst>
            </p:cNvPr>
            <p:cNvCxnSpPr/>
            <p:nvPr/>
          </p:nvCxnSpPr>
          <p:spPr>
            <a:xfrm>
              <a:off x="2664823" y="2316471"/>
              <a:ext cx="5704114" cy="0"/>
            </a:xfrm>
            <a:prstGeom prst="line">
              <a:avLst/>
            </a:prstGeom>
            <a:ln w="28575">
              <a:solidFill>
                <a:schemeClr val="tx1"/>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pic>
        <p:nvPicPr>
          <p:cNvPr id="9" name="Immagine 8" descr="Immagine che contiene testo&#10;&#10;Descrizione generata automaticamente">
            <a:extLst>
              <a:ext uri="{FF2B5EF4-FFF2-40B4-BE49-F238E27FC236}">
                <a16:creationId xmlns:a16="http://schemas.microsoft.com/office/drawing/2014/main" id="{7445E0B9-2E06-6477-95C7-4F2E2B465C38}"/>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195523" y="1"/>
            <a:ext cx="5996478"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7109663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TotalTime>
  <Words>653</Words>
  <Application>Microsoft Office PowerPoint</Application>
  <PresentationFormat>Widescreen</PresentationFormat>
  <Paragraphs>39</Paragraphs>
  <Slides>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9</vt:i4>
      </vt:variant>
    </vt:vector>
  </HeadingPairs>
  <TitlesOfParts>
    <vt:vector size="13" baseType="lpstr">
      <vt:lpstr>Arial</vt:lpstr>
      <vt:lpstr>Calibri</vt:lpstr>
      <vt:lpstr>Calibri Light</vt:lpstr>
      <vt:lpstr>Tema di Office</vt:lpstr>
      <vt:lpstr>Limb Darkening</vt:lpstr>
      <vt:lpstr>Misura del  Limb Darkening</vt:lpstr>
      <vt:lpstr>Limb Darkening Function</vt:lpstr>
      <vt:lpstr>Facole</vt:lpstr>
      <vt:lpstr>Presentazione standard di PowerPoint</vt:lpstr>
      <vt:lpstr>Presentazione standard di PowerPoint</vt:lpstr>
      <vt:lpstr>Presentazione standard di PowerPoint</vt:lpstr>
      <vt:lpstr>Effetto Wilson</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Virginio Oldani</dc:creator>
  <cp:lastModifiedBy>Virginio Oldani</cp:lastModifiedBy>
  <cp:revision>16</cp:revision>
  <dcterms:created xsi:type="dcterms:W3CDTF">2023-04-19T10:36:30Z</dcterms:created>
  <dcterms:modified xsi:type="dcterms:W3CDTF">2023-04-20T17:43:10Z</dcterms:modified>
</cp:coreProperties>
</file>