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58" r:id="rId6"/>
    <p:sldId id="265" r:id="rId7"/>
    <p:sldId id="266" r:id="rId8"/>
    <p:sldId id="261" r:id="rId9"/>
    <p:sldId id="260" r:id="rId10"/>
    <p:sldId id="259" r:id="rId11"/>
    <p:sldId id="268" r:id="rId12"/>
    <p:sldId id="262" r:id="rId13"/>
    <p:sldId id="263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34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1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6922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92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695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4852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8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737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648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6657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204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EF076-AD58-4E58-A780-DE34AA9CBBF6}" type="datetimeFigureOut">
              <a:rPr lang="it-IT" smtClean="0"/>
              <a:pPr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05CF9-1079-4D33-95A6-15F0B3C07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7786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it-IT" dirty="0" smtClean="0"/>
              <a:t>Fotometria e Spettroscopia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606040"/>
            <a:ext cx="9144000" cy="265176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Il vocabolario dell’Astrofisico</a:t>
            </a:r>
          </a:p>
          <a:p>
            <a:r>
              <a:rPr lang="it-IT" dirty="0" smtClean="0"/>
              <a:t>da un punto di vista sperimentale</a:t>
            </a:r>
          </a:p>
          <a:p>
            <a:r>
              <a:rPr lang="it-IT" dirty="0" smtClean="0"/>
              <a:t>Costantino </a:t>
            </a:r>
            <a:r>
              <a:rPr lang="it-IT" dirty="0" err="1" smtClean="0"/>
              <a:t>Sigismondi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prof.sigismondi@gmail.com</a:t>
            </a:r>
          </a:p>
          <a:p>
            <a:r>
              <a:rPr lang="it-IT" dirty="0" err="1" smtClean="0"/>
              <a:t>ICRANet</a:t>
            </a:r>
            <a:r>
              <a:rPr lang="it-IT" dirty="0" smtClean="0"/>
              <a:t> 10 marzo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02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scientifico e parametri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Guglielmo da </a:t>
            </a:r>
            <a:r>
              <a:rPr lang="it-IT" dirty="0" err="1" smtClean="0"/>
              <a:t>Occam</a:t>
            </a:r>
            <a:r>
              <a:rPr lang="it-IT" dirty="0" smtClean="0"/>
              <a:t> (1280 ca-1347)</a:t>
            </a:r>
          </a:p>
          <a:p>
            <a:pPr marL="0" indent="0">
              <a:buNone/>
            </a:pPr>
            <a:r>
              <a:rPr lang="it-IT" dirty="0"/>
              <a:t>"</a:t>
            </a:r>
            <a:r>
              <a:rPr lang="it-IT" i="1" dirty="0"/>
              <a:t>Frustra fit per </a:t>
            </a:r>
            <a:r>
              <a:rPr lang="it-IT" i="1" dirty="0" err="1"/>
              <a:t>plura</a:t>
            </a:r>
            <a:r>
              <a:rPr lang="it-IT" i="1" dirty="0"/>
              <a:t> </a:t>
            </a:r>
            <a:r>
              <a:rPr lang="it-IT" i="1" dirty="0" err="1"/>
              <a:t>quod</a:t>
            </a:r>
            <a:r>
              <a:rPr lang="it-IT" i="1" dirty="0"/>
              <a:t> </a:t>
            </a:r>
            <a:r>
              <a:rPr lang="it-IT" i="1" dirty="0" err="1"/>
              <a:t>potest</a:t>
            </a:r>
            <a:r>
              <a:rPr lang="it-IT" i="1" dirty="0"/>
              <a:t> fieri per </a:t>
            </a:r>
            <a:r>
              <a:rPr lang="it-IT" i="1" dirty="0" err="1" smtClean="0"/>
              <a:t>pauciora</a:t>
            </a:r>
            <a:r>
              <a:rPr lang="it-IT" dirty="0" smtClean="0"/>
              <a:t>«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 anche </a:t>
            </a:r>
          </a:p>
          <a:p>
            <a:pPr marL="0" indent="0">
              <a:buNone/>
            </a:pPr>
            <a:r>
              <a:rPr lang="it-IT" i="1" dirty="0" err="1" smtClean="0"/>
              <a:t>Entia</a:t>
            </a:r>
            <a:r>
              <a:rPr lang="it-IT" i="1" dirty="0" smtClean="0"/>
              <a:t> </a:t>
            </a:r>
            <a:r>
              <a:rPr lang="it-IT" i="1" dirty="0"/>
              <a:t>non </a:t>
            </a:r>
            <a:r>
              <a:rPr lang="it-IT" i="1" dirty="0" err="1"/>
              <a:t>sunt</a:t>
            </a:r>
            <a:r>
              <a:rPr lang="it-IT" i="1" dirty="0"/>
              <a:t> </a:t>
            </a:r>
            <a:r>
              <a:rPr lang="it-IT" i="1" dirty="0" err="1"/>
              <a:t>multiplicanda</a:t>
            </a:r>
            <a:r>
              <a:rPr lang="it-IT" i="1" dirty="0"/>
              <a:t> </a:t>
            </a:r>
            <a:r>
              <a:rPr lang="it-IT" i="1" dirty="0" err="1"/>
              <a:t>praeter</a:t>
            </a:r>
            <a:r>
              <a:rPr lang="it-IT" i="1" dirty="0"/>
              <a:t> </a:t>
            </a:r>
            <a:r>
              <a:rPr lang="it-IT" i="1" dirty="0" err="1" smtClean="0"/>
              <a:t>necessitatem</a:t>
            </a:r>
            <a:endParaRPr lang="it-IT" i="1" dirty="0" smtClean="0"/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dirty="0" smtClean="0"/>
              <a:t>Esempi nella fisica teorica moderna; il concetto di fit </a:t>
            </a:r>
          </a:p>
          <a:p>
            <a:pPr marL="0" indent="0">
              <a:buNone/>
            </a:pPr>
            <a:r>
              <a:rPr lang="it-IT" dirty="0" smtClean="0"/>
              <a:t>Il fit polinomiale.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4720" y="365125"/>
            <a:ext cx="3444240" cy="382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787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scientifico e fit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una teoria si adatta a tutti i dati… probabilmente è sbagliata</a:t>
            </a:r>
            <a:endParaRPr lang="it-IT" dirty="0"/>
          </a:p>
          <a:p>
            <a:r>
              <a:rPr lang="it-IT" dirty="0" smtClean="0"/>
              <a:t>Esempio della caduta in attrito con 3 punti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Nessuno dei                                                         tre fit esprime la legge…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9800710"/>
              </p:ext>
            </p:extLst>
          </p:nvPr>
        </p:nvGraphicFramePr>
        <p:xfrm>
          <a:off x="471488" y="3037711"/>
          <a:ext cx="5400039" cy="1000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28177"/>
                <a:gridCol w="782726"/>
                <a:gridCol w="1942588"/>
                <a:gridCol w="1746548"/>
              </a:tblGrid>
              <a:tr h="10163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tempo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spazio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velocità media (fisica)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velocità ist (eulero)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2075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0,00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0,00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06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0,70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1,80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2,57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5,14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2075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1,64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8,18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6,79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8,43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0950" y="2267585"/>
            <a:ext cx="4591050" cy="272415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0844" y="4180840"/>
            <a:ext cx="44767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44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Teorie non falsificabili e </a:t>
            </a:r>
            <a:r>
              <a:rPr lang="it-IT" dirty="0" err="1" smtClean="0"/>
              <a:t>multiparametriche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it-IT" dirty="0" smtClean="0"/>
              <a:t>Una legge fisica con due sole osservazioni… potrebbe essere una retta, una parabola, una cubica…</a:t>
            </a:r>
          </a:p>
          <a:p>
            <a:r>
              <a:rPr lang="it-IT" dirty="0" smtClean="0"/>
              <a:t>Se dico che è una cubica per esempio, senza almeno altre due osservazioni potrei non falsificarla</a:t>
            </a:r>
          </a:p>
          <a:p>
            <a:r>
              <a:rPr lang="it-IT" dirty="0" smtClean="0"/>
              <a:t>Se parlo di Universi paralleli non potrei mai verificarne l’esistenza: non è teoria scientifica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8118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 e il neutrino tau: rilevanza statistica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360" y="1572896"/>
            <a:ext cx="10515600" cy="4351338"/>
          </a:xfrm>
        </p:spPr>
        <p:txBody>
          <a:bodyPr/>
          <a:lstStyle/>
          <a:p>
            <a:r>
              <a:rPr lang="it-IT" dirty="0" smtClean="0"/>
              <a:t>E’ stato annunciato il quinto neutrino tau, prodotto da un fascio di neutrini muonici al CERN ed arrivato al Gran Sasso dopo 730 Km nella litosfera.</a:t>
            </a:r>
          </a:p>
          <a:p>
            <a:r>
              <a:rPr lang="it-IT" dirty="0"/>
              <a:t>“La rivelazione del quinto neutrino tau è estremamente importante: l’osservazione diretta della transizione da neutrini muonici a tau ha ora raggiunto per la prima volta la precisione statistica di 5 sigma, il livello richiesto per una scoperta nella fisica delle particelle elementari</a:t>
            </a:r>
            <a:r>
              <a:rPr lang="it-IT" dirty="0" smtClean="0"/>
              <a:t>” </a:t>
            </a:r>
          </a:p>
          <a:p>
            <a:r>
              <a:rPr lang="it-IT" dirty="0" smtClean="0"/>
              <a:t>Giovanni de Lellis INFN LNGS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2160" y="4494335"/>
            <a:ext cx="3519805" cy="236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296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Fotometria: misura della intensità della luce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Possiamo misurare l’intensità della luce solare durante la giornata,</a:t>
            </a:r>
          </a:p>
          <a:p>
            <a:pPr marL="0" indent="0">
              <a:buNone/>
            </a:pPr>
            <a:r>
              <a:rPr lang="it-IT" dirty="0" smtClean="0"/>
              <a:t>Questa raggiunge un massimo al mezzogiorno locale e poi decresce verso l’orizzonte in funzione delle MASSE d’ARIA attraversate dai RAGGI solari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Ottica geometrica</a:t>
            </a:r>
          </a:p>
          <a:p>
            <a:pPr marL="0" indent="0">
              <a:buNone/>
            </a:pPr>
            <a:r>
              <a:rPr lang="it-IT" dirty="0" smtClean="0"/>
              <a:t>Modello di atmosfera piano parallela</a:t>
            </a:r>
          </a:p>
          <a:p>
            <a:pPr marL="0" indent="0">
              <a:buNone/>
            </a:pPr>
            <a:r>
              <a:rPr lang="it-IT" dirty="0" smtClean="0"/>
              <a:t>Misure di intensità di corrente</a:t>
            </a:r>
          </a:p>
          <a:p>
            <a:pPr marL="0" indent="0">
              <a:buNone/>
            </a:pPr>
            <a:r>
              <a:rPr lang="it-IT" dirty="0" smtClean="0"/>
              <a:t>Metodo sfruttiamo un pannellino solare, l’effetto fotovoltaico o fotoelettrico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0278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Tabella per la fotometria differenziale a O.N.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829842"/>
            <a:ext cx="10515600" cy="4342904"/>
          </a:xfrm>
        </p:spPr>
      </p:pic>
    </p:spTree>
    <p:extLst>
      <p:ext uri="{BB962C8B-B14F-4D97-AF65-F5344CB8AC3E}">
        <p14:creationId xmlns:p14="http://schemas.microsoft.com/office/powerpoint/2010/main" xmlns="" val="15677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9555" y="763219"/>
            <a:ext cx="10227227" cy="609478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9555" y="-180975"/>
            <a:ext cx="10515600" cy="1325563"/>
          </a:xfrm>
        </p:spPr>
        <p:txBody>
          <a:bodyPr/>
          <a:lstStyle/>
          <a:p>
            <a:r>
              <a:rPr lang="it-IT" dirty="0" smtClean="0"/>
              <a:t>Fotometria (differenziale) di </a:t>
            </a:r>
            <a:r>
              <a:rPr lang="it-IT" dirty="0" err="1" smtClean="0"/>
              <a:t>Betelgeuse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498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Spettroscopia: separazione delle componenti della luce a diversa energia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Possiamo vedere le diverse componenti delle luci a fluorescenza (righe di emissione) e della luce del Sole (continuo di emissione e righe di assorbimento)</a:t>
            </a:r>
          </a:p>
          <a:p>
            <a:endParaRPr lang="it-IT" dirty="0" smtClean="0"/>
          </a:p>
          <a:p>
            <a:r>
              <a:rPr lang="it-IT" dirty="0" smtClean="0"/>
              <a:t>Ottica ondulatoria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Modello di elettrone ottico legato al nucleo da forza elastica</a:t>
            </a:r>
          </a:p>
          <a:p>
            <a:pPr marL="0" indent="0">
              <a:buNone/>
            </a:pPr>
            <a:r>
              <a:rPr lang="it-IT" dirty="0" smtClean="0"/>
              <a:t>Misure di lunghezza d’onda</a:t>
            </a:r>
          </a:p>
          <a:p>
            <a:pPr marL="0" indent="0">
              <a:buNone/>
            </a:pPr>
            <a:r>
              <a:rPr lang="it-IT" dirty="0" smtClean="0"/>
              <a:t>Metodo usiamo uno spettroscopio a reticolo con 600 righe/mm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838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sull’atmosfera si osserva lo spettro solare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1137" y="1825625"/>
            <a:ext cx="9589725" cy="4351338"/>
          </a:xfrm>
        </p:spPr>
      </p:pic>
    </p:spTree>
    <p:extLst>
      <p:ext uri="{BB962C8B-B14F-4D97-AF65-F5344CB8AC3E}">
        <p14:creationId xmlns:p14="http://schemas.microsoft.com/office/powerpoint/2010/main" xmlns="" val="1988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aloni solari e lunari sono determinati dalla stessa fisica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1027906"/>
            <a:ext cx="5001537" cy="4351338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637" y="2221230"/>
            <a:ext cx="51181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124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scientifico: la Relatività Generale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« Nessuna quantità di esperimenti potrà dimostrare </a:t>
            </a:r>
            <a:br>
              <a:rPr lang="it-IT" dirty="0" smtClean="0"/>
            </a:br>
            <a:r>
              <a:rPr lang="it-IT" dirty="0" smtClean="0"/>
              <a:t>che ho ragione; un unico esperimento </a:t>
            </a:r>
            <a:br>
              <a:rPr lang="it-IT" dirty="0" smtClean="0"/>
            </a:br>
            <a:r>
              <a:rPr lang="it-IT" dirty="0" smtClean="0"/>
              <a:t>potrà dimostrare che ho sbagliato. »</a:t>
            </a:r>
          </a:p>
          <a:p>
            <a:pPr marL="0" indent="0">
              <a:buNone/>
            </a:pPr>
            <a:r>
              <a:rPr lang="it-IT" dirty="0" smtClean="0"/>
              <a:t>Albert Einstein (1879-1955), lettera a </a:t>
            </a:r>
            <a:r>
              <a:rPr lang="it-IT" dirty="0" err="1" smtClean="0"/>
              <a:t>Max</a:t>
            </a:r>
            <a:r>
              <a:rPr lang="it-IT" dirty="0" smtClean="0"/>
              <a:t> </a:t>
            </a:r>
            <a:r>
              <a:rPr lang="it-IT" dirty="0" err="1" smtClean="0"/>
              <a:t>Born</a:t>
            </a:r>
            <a:r>
              <a:rPr lang="it-IT" dirty="0" smtClean="0"/>
              <a:t> del 4 dicembre 1926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Relatività potrebbe essere rinominata come la teoria dell’Invarianza</a:t>
            </a:r>
          </a:p>
          <a:p>
            <a:pPr marL="0" indent="0">
              <a:buNone/>
            </a:pPr>
            <a:r>
              <a:rPr lang="it-IT" dirty="0" smtClean="0"/>
              <a:t>Infatti presuppone l’invarianza della velocità della luce nel vuoto sotto ogni trasformazione di coordinate.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Se salta questo assioma salta la teoria intera.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0795" y="182880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4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scientifico: la falsificabilità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9424" y="263684"/>
            <a:ext cx="2994094" cy="3782378"/>
          </a:xfrm>
        </p:spPr>
      </p:pic>
      <p:sp>
        <p:nvSpPr>
          <p:cNvPr id="5" name="Segnaposto contenuto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Karl Popper (1902-1994)</a:t>
            </a:r>
          </a:p>
          <a:p>
            <a:r>
              <a:rPr lang="it-IT" dirty="0"/>
              <a:t>Popper dimostrò che la "verifica" </a:t>
            </a:r>
            <a:br>
              <a:rPr lang="it-IT" dirty="0"/>
            </a:br>
            <a:r>
              <a:rPr lang="it-IT" dirty="0" smtClean="0"/>
              <a:t>non </a:t>
            </a:r>
            <a:r>
              <a:rPr lang="it-IT" dirty="0"/>
              <a:t>è sufficiente quando si vuol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garantire </a:t>
            </a:r>
            <a:r>
              <a:rPr lang="it-IT" dirty="0"/>
              <a:t>la correttezza di una teoria scientifica. </a:t>
            </a:r>
            <a:endParaRPr lang="it-IT" dirty="0" smtClean="0"/>
          </a:p>
          <a:p>
            <a:r>
              <a:rPr lang="it-IT" dirty="0"/>
              <a:t> La peculiarità del metodo scientifico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consiste </a:t>
            </a:r>
            <a:r>
              <a:rPr lang="it-IT" dirty="0"/>
              <a:t>nella possibilità di </a:t>
            </a:r>
            <a:r>
              <a:rPr lang="it-IT" dirty="0" smtClean="0"/>
              <a:t>falsificare una teoria, </a:t>
            </a:r>
            <a:br>
              <a:rPr lang="it-IT" dirty="0" smtClean="0"/>
            </a:br>
            <a:r>
              <a:rPr lang="it-IT" dirty="0" smtClean="0"/>
              <a:t>non </a:t>
            </a:r>
            <a:r>
              <a:rPr lang="it-IT" dirty="0"/>
              <a:t>nella presunzione di "</a:t>
            </a:r>
            <a:r>
              <a:rPr lang="it-IT" dirty="0" smtClean="0"/>
              <a:t>verificarla" 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i="1" dirty="0"/>
              <a:t>Logica della scoperta </a:t>
            </a:r>
            <a:r>
              <a:rPr lang="it-IT" i="1" dirty="0" smtClean="0"/>
              <a:t>scientifica</a:t>
            </a:r>
            <a:r>
              <a:rPr lang="it-IT" dirty="0" smtClean="0"/>
              <a:t>, 1959).</a:t>
            </a:r>
          </a:p>
          <a:p>
            <a:r>
              <a:rPr lang="it-IT" dirty="0"/>
              <a:t>« L'inconfutabilità di una teoria non è (come spesso si crede) un pregio, bensì un difetto. Ogni controllo genuino di una teoria è un tentativo di falsificarla, o di confutarla. La controllabilità coincide con la falsificabilità; alcune teorie sono controllabili, o esposte alla confutazione, più di altre; esse per così dire, corrono rischi maggiori. »</a:t>
            </a: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8791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448</Words>
  <Application>Microsoft Office PowerPoint</Application>
  <PresentationFormat>Personalizzato</PresentationFormat>
  <Paragraphs>82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Fotometria e Spettroscopia</vt:lpstr>
      <vt:lpstr>Fotometria: misura della intensità della luce</vt:lpstr>
      <vt:lpstr>Tabella per la fotometria differenziale a O.N.</vt:lpstr>
      <vt:lpstr>Fotometria (differenziale) di Betelgeuse</vt:lpstr>
      <vt:lpstr>Spettroscopia: separazione delle componenti della luce a diversa energia</vt:lpstr>
      <vt:lpstr>sull’atmosfera si osserva lo spettro solare</vt:lpstr>
      <vt:lpstr>Gli aloni solari e lunari sono determinati dalla stessa fisica</vt:lpstr>
      <vt:lpstr>Metodo scientifico: la Relatività Generale</vt:lpstr>
      <vt:lpstr>Metodo scientifico: la falsificabilità</vt:lpstr>
      <vt:lpstr>Metodo scientifico e parametri</vt:lpstr>
      <vt:lpstr>Metodo scientifico e fit</vt:lpstr>
      <vt:lpstr>Teorie non falsificabili e multiparametriche</vt:lpstr>
      <vt:lpstr>OPERA e il neutrino tau: rilevanza statistica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Fotometria e Spettroscopia</dc:title>
  <dc:creator>docenti</dc:creator>
  <cp:lastModifiedBy>ciampaglione</cp:lastModifiedBy>
  <cp:revision>14</cp:revision>
  <dcterms:created xsi:type="dcterms:W3CDTF">2017-03-07T20:13:57Z</dcterms:created>
  <dcterms:modified xsi:type="dcterms:W3CDTF">2017-03-21T10:37:07Z</dcterms:modified>
</cp:coreProperties>
</file>